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2133600" y="1371600"/>
            <a:ext cx="64769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2133600" y="3733800"/>
            <a:ext cx="6476999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70866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810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2209800" y="62484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21" name="Shape 21"/>
          <p:cNvCxnSpPr/>
          <p:nvPr/>
        </p:nvCxnSpPr>
        <p:spPr>
          <a:xfrm>
            <a:off x="1905000" y="1219200"/>
            <a:ext cx="0" cy="2057400"/>
          </a:xfrm>
          <a:prstGeom prst="straightConnector1">
            <a:avLst/>
          </a:prstGeom>
          <a:noFill/>
          <a:ln cap="flat" cmpd="sng" w="34925">
            <a:solidFill>
              <a:schemeClr val="dk2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" name="Shape 22"/>
          <p:cNvSpPr/>
          <p:nvPr/>
        </p:nvSpPr>
        <p:spPr>
          <a:xfrm>
            <a:off x="163511" y="2103436"/>
            <a:ext cx="347662" cy="347662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739775" y="2105025"/>
            <a:ext cx="349250" cy="3476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1317625" y="2105025"/>
            <a:ext cx="347662" cy="3476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, text on left, text on righ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0" type="dt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11" name="Shape 11"/>
          <p:cNvCxnSpPr/>
          <p:nvPr/>
        </p:nvCxnSpPr>
        <p:spPr>
          <a:xfrm rot="10800000">
            <a:off x="1371600" y="304799"/>
            <a:ext cx="0" cy="1295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" name="Shape 12"/>
          <p:cNvSpPr/>
          <p:nvPr/>
        </p:nvSpPr>
        <p:spPr>
          <a:xfrm>
            <a:off x="152400" y="838200"/>
            <a:ext cx="228600" cy="228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7.jpg"/><Relationship Id="rId5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ctrTitle"/>
          </p:nvPr>
        </p:nvSpPr>
        <p:spPr>
          <a:xfrm>
            <a:off x="2133600" y="1371600"/>
            <a:ext cx="64769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5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Method Notes</a:t>
            </a:r>
          </a:p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2133600" y="3733800"/>
            <a:ext cx="6476999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Quarter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4294967295"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Method Notes</a:t>
            </a:r>
          </a:p>
        </p:txBody>
      </p:sp>
      <p:sp>
        <p:nvSpPr>
          <p:cNvPr id="111" name="Shape 111"/>
          <p:cNvSpPr txBox="1"/>
          <p:nvPr>
            <p:ph idx="4294967295" type="body"/>
          </p:nvPr>
        </p:nvSpPr>
        <p:spPr>
          <a:xfrm>
            <a:off x="15240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Law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Theory</a:t>
            </a:r>
          </a:p>
        </p:txBody>
      </p:sp>
      <p:sp>
        <p:nvSpPr>
          <p:cNvPr id="112" name="Shape 112"/>
          <p:cNvSpPr txBox="1"/>
          <p:nvPr>
            <p:ph idx="4294967295" type="body"/>
          </p:nvPr>
        </p:nvSpPr>
        <p:spPr>
          <a:xfrm>
            <a:off x="4495800" y="19050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generalized pattern in nature.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 explanation for generalized patterns in nature that is supported by much scientific evidence based on data collected using the scientific method.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2625" y="3716337"/>
            <a:ext cx="3657600" cy="2609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4294967295"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Method Notes</a:t>
            </a:r>
          </a:p>
        </p:txBody>
      </p:sp>
      <p:sp>
        <p:nvSpPr>
          <p:cNvPr id="45" name="Shape 45"/>
          <p:cNvSpPr txBox="1"/>
          <p:nvPr>
            <p:ph idx="4294967295" type="body"/>
          </p:nvPr>
        </p:nvSpPr>
        <p:spPr>
          <a:xfrm>
            <a:off x="15240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Method</a:t>
            </a:r>
          </a:p>
        </p:txBody>
      </p:sp>
      <p:sp>
        <p:nvSpPr>
          <p:cNvPr id="46" name="Shape 46"/>
          <p:cNvSpPr txBox="1"/>
          <p:nvPr>
            <p:ph idx="4294967295" type="body"/>
          </p:nvPr>
        </p:nvSpPr>
        <p:spPr>
          <a:xfrm>
            <a:off x="51054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process of critical thinking that uses observations and experiments to investigate testable predictions in an ordered series of steps to help answer a question.</a:t>
            </a:r>
          </a:p>
        </p:txBody>
      </p:sp>
      <p:pic>
        <p:nvPicPr>
          <p:cNvPr id="47" name="Shape 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4038600"/>
            <a:ext cx="4498975" cy="18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4294967295"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Method Notes</a:t>
            </a:r>
          </a:p>
        </p:txBody>
      </p:sp>
      <p:sp>
        <p:nvSpPr>
          <p:cNvPr id="53" name="Shape 53"/>
          <p:cNvSpPr txBox="1"/>
          <p:nvPr>
            <p:ph idx="4294967295" type="body"/>
          </p:nvPr>
        </p:nvSpPr>
        <p:spPr>
          <a:xfrm>
            <a:off x="15240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Research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/>
          <p:nvPr>
            <p:ph idx="4294967295" type="body"/>
          </p:nvPr>
        </p:nvSpPr>
        <p:spPr>
          <a:xfrm>
            <a:off x="4800600" y="19050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Ask a question to be considered, solved, or answered.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Find out as much information as you can on the topic to be experimented with using reference materials.</a:t>
            </a:r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2514600"/>
            <a:ext cx="531811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19200" y="4495800"/>
            <a:ext cx="2971799" cy="19669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4294967295"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Method Notes</a:t>
            </a:r>
          </a:p>
        </p:txBody>
      </p:sp>
      <p:sp>
        <p:nvSpPr>
          <p:cNvPr id="62" name="Shape 62"/>
          <p:cNvSpPr txBox="1"/>
          <p:nvPr>
            <p:ph idx="4294967295" type="body"/>
          </p:nvPr>
        </p:nvSpPr>
        <p:spPr>
          <a:xfrm>
            <a:off x="15240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3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Infer</a:t>
            </a:r>
          </a:p>
        </p:txBody>
      </p:sp>
      <p:sp>
        <p:nvSpPr>
          <p:cNvPr id="63" name="Shape 63"/>
          <p:cNvSpPr txBox="1"/>
          <p:nvPr>
            <p:ph idx="4294967295" type="body"/>
          </p:nvPr>
        </p:nvSpPr>
        <p:spPr>
          <a:xfrm>
            <a:off x="51054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1" i="0" lang="en-US" sz="3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Attempt to explain the cause of the problem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4294967295"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Method Notes</a:t>
            </a:r>
          </a:p>
        </p:txBody>
      </p:sp>
      <p:sp>
        <p:nvSpPr>
          <p:cNvPr id="69" name="Shape 69"/>
          <p:cNvSpPr txBox="1"/>
          <p:nvPr>
            <p:ph idx="4294967295" type="body"/>
          </p:nvPr>
        </p:nvSpPr>
        <p:spPr>
          <a:xfrm>
            <a:off x="15240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Hypothesis</a:t>
            </a:r>
          </a:p>
        </p:txBody>
      </p:sp>
      <p:sp>
        <p:nvSpPr>
          <p:cNvPr id="70" name="Shape 70"/>
          <p:cNvSpPr txBox="1"/>
          <p:nvPr>
            <p:ph idx="4294967295" type="body"/>
          </p:nvPr>
        </p:nvSpPr>
        <p:spPr>
          <a:xfrm>
            <a:off x="4267200" y="1905000"/>
            <a:ext cx="4267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 educated guess that can be tested by further investigation that attempts to answer the problem (If…then</a:t>
            </a:r>
            <a:r>
              <a:rPr lang="en-US" sz="2600"/>
              <a:t>…</a:t>
            </a:r>
            <a:r>
              <a:rPr lang="en-US"/>
              <a:t>.</a:t>
            </a: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pic>
        <p:nvPicPr>
          <p:cNvPr id="71" name="Shape 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3279775"/>
            <a:ext cx="1625599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4294967295"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Method Notes</a:t>
            </a:r>
          </a:p>
        </p:txBody>
      </p:sp>
      <p:sp>
        <p:nvSpPr>
          <p:cNvPr id="77" name="Shape 77"/>
          <p:cNvSpPr txBox="1"/>
          <p:nvPr>
            <p:ph idx="4294967295" type="body"/>
          </p:nvPr>
        </p:nvSpPr>
        <p:spPr>
          <a:xfrm>
            <a:off x="15240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Experiment</a:t>
            </a:r>
          </a:p>
        </p:txBody>
      </p:sp>
      <p:sp>
        <p:nvSpPr>
          <p:cNvPr id="78" name="Shape 78"/>
          <p:cNvSpPr txBox="1"/>
          <p:nvPr>
            <p:ph idx="4294967295" type="body"/>
          </p:nvPr>
        </p:nvSpPr>
        <p:spPr>
          <a:xfrm>
            <a:off x="4114800" y="1905000"/>
            <a:ext cx="44195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test using observations and controlled variables to discover answers to questions, and/or to check a hypothesis.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This is done for multiple trials to be sure of the validity of the experiment.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 sure to record the data.</a:t>
            </a: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3276600"/>
            <a:ext cx="3124199" cy="312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4294967295"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Method Notes</a:t>
            </a:r>
          </a:p>
        </p:txBody>
      </p:sp>
      <p:sp>
        <p:nvSpPr>
          <p:cNvPr id="85" name="Shape 85"/>
          <p:cNvSpPr txBox="1"/>
          <p:nvPr>
            <p:ph idx="4294967295" type="body"/>
          </p:nvPr>
        </p:nvSpPr>
        <p:spPr>
          <a:xfrm>
            <a:off x="15240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Analysis</a:t>
            </a:r>
          </a:p>
        </p:txBody>
      </p:sp>
      <p:sp>
        <p:nvSpPr>
          <p:cNvPr id="86" name="Shape 86"/>
          <p:cNvSpPr txBox="1"/>
          <p:nvPr>
            <p:ph idx="4294967295" type="body"/>
          </p:nvPr>
        </p:nvSpPr>
        <p:spPr>
          <a:xfrm>
            <a:off x="3886200" y="1905000"/>
            <a:ext cx="4648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breakdown of complex data into smaller parts so there is a better understanding of the information.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Data may be displayed in a chart or graph.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3048000"/>
            <a:ext cx="3279775" cy="273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4294967295"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Method Notes</a:t>
            </a:r>
          </a:p>
        </p:txBody>
      </p:sp>
      <p:sp>
        <p:nvSpPr>
          <p:cNvPr id="93" name="Shape 93"/>
          <p:cNvSpPr txBox="1"/>
          <p:nvPr>
            <p:ph idx="4294967295" type="body"/>
          </p:nvPr>
        </p:nvSpPr>
        <p:spPr>
          <a:xfrm>
            <a:off x="15240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</a:p>
        </p:txBody>
      </p:sp>
      <p:sp>
        <p:nvSpPr>
          <p:cNvPr id="94" name="Shape 94"/>
          <p:cNvSpPr txBox="1"/>
          <p:nvPr>
            <p:ph idx="4294967295" type="body"/>
          </p:nvPr>
        </p:nvSpPr>
        <p:spPr>
          <a:xfrm>
            <a:off x="3962400" y="1905000"/>
            <a:ext cx="4572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results are then translated to answer the original question making sure to give reasons for your results.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Communicate the results.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00800" y="4800600"/>
            <a:ext cx="1695450" cy="1457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90800" y="4648200"/>
            <a:ext cx="1904999" cy="1711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8200" y="2895600"/>
            <a:ext cx="1887537" cy="1162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4294967295"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Method Notes</a:t>
            </a:r>
          </a:p>
        </p:txBody>
      </p:sp>
      <p:sp>
        <p:nvSpPr>
          <p:cNvPr id="103" name="Shape 103"/>
          <p:cNvSpPr txBox="1"/>
          <p:nvPr>
            <p:ph idx="4294967295" type="body"/>
          </p:nvPr>
        </p:nvSpPr>
        <p:spPr>
          <a:xfrm>
            <a:off x="15240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Retest</a:t>
            </a:r>
          </a:p>
        </p:txBody>
      </p:sp>
      <p:sp>
        <p:nvSpPr>
          <p:cNvPr id="104" name="Shape 104"/>
          <p:cNvSpPr txBox="1"/>
          <p:nvPr>
            <p:ph idx="4294967295" type="body"/>
          </p:nvPr>
        </p:nvSpPr>
        <p:spPr>
          <a:xfrm>
            <a:off x="3581400" y="1905000"/>
            <a:ext cx="4953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Whether your hypothesis was correct or incorrect, the information must be tested multiple times to verify the results.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b="0" i="0" lang="en-US" sz="2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experiment may need to be modified.</a:t>
            </a: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3048000"/>
            <a:ext cx="2495549" cy="3121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Echo">
  <a:themeElements>
    <a:clrScheme name="default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99CCCC"/>
      </a:accent4>
      <a:accent5>
        <a:srgbClr val="CCCCCC"/>
      </a:accent5>
      <a:accent6>
        <a:srgbClr val="FFFFFF"/>
      </a:accent6>
      <a:hlink>
        <a:srgbClr val="006666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