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0" r:id="rId4"/>
    <p:sldId id="262" r:id="rId5"/>
    <p:sldId id="263" r:id="rId6"/>
    <p:sldId id="261" r:id="rId7"/>
    <p:sldId id="265" r:id="rId8"/>
    <p:sldId id="266" r:id="rId9"/>
    <p:sldId id="267" r:id="rId10"/>
    <p:sldId id="268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87" autoAdjust="0"/>
    <p:restoredTop sz="94660"/>
  </p:normalViewPr>
  <p:slideViewPr>
    <p:cSldViewPr>
      <p:cViewPr varScale="1">
        <p:scale>
          <a:sx n="70" d="100"/>
          <a:sy n="70" d="100"/>
        </p:scale>
        <p:origin x="131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FA58-35A5-42B0-882C-C3F0DACBDE8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81C7F44-E11A-4C58-B176-F351584C138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FA58-35A5-42B0-882C-C3F0DACBDE8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7F44-E11A-4C58-B176-F351584C13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FA58-35A5-42B0-882C-C3F0DACBDE8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7F44-E11A-4C58-B176-F351584C13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FA58-35A5-42B0-882C-C3F0DACBDE8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7F44-E11A-4C58-B176-F351584C13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FA58-35A5-42B0-882C-C3F0DACBDE8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81C7F44-E11A-4C58-B176-F351584C138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FA58-35A5-42B0-882C-C3F0DACBDE8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7F44-E11A-4C58-B176-F351584C138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FA58-35A5-42B0-882C-C3F0DACBDE8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7F44-E11A-4C58-B176-F351584C138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FA58-35A5-42B0-882C-C3F0DACBDE8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7F44-E11A-4C58-B176-F351584C13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FA58-35A5-42B0-882C-C3F0DACBDE8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7F44-E11A-4C58-B176-F351584C13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FA58-35A5-42B0-882C-C3F0DACBDE8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7F44-E11A-4C58-B176-F351584C138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FA58-35A5-42B0-882C-C3F0DACBDE8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81C7F44-E11A-4C58-B176-F351584C138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D82FA58-35A5-42B0-882C-C3F0DACBDE8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81C7F44-E11A-4C58-B176-F351584C13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Respiratory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5602" name="Picture 2" descr="https://encrypted-tbn3.gstatic.com/images?q=tbn:ANd9GcRPudMgk335rSjuU4GxCSRRnlvVQ_YCRBchViiuQvIGl129CwpMf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295400"/>
            <a:ext cx="6480010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Ribs and Diaphragm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Rib cage encloses a space inside your body called the thoracic cavity</a:t>
            </a:r>
          </a:p>
          <a:p>
            <a:r>
              <a:rPr lang="en-US" dirty="0" smtClean="0"/>
              <a:t>Rib cage is flexible because some ribs are connected with cartilage </a:t>
            </a:r>
          </a:p>
          <a:p>
            <a:r>
              <a:rPr lang="en-US" dirty="0" smtClean="0"/>
              <a:t>Diaphragm stretches across the floor of the thoracic cavity. </a:t>
            </a:r>
          </a:p>
          <a:p>
            <a:pPr lvl="1"/>
            <a:r>
              <a:rPr lang="en-US" dirty="0" smtClean="0"/>
              <a:t>Inhale – diaphragm contracts and pulls downward, expanding the thoracic cavity --- pulling air into the lungs</a:t>
            </a:r>
          </a:p>
          <a:p>
            <a:pPr lvl="1"/>
            <a:r>
              <a:rPr lang="en-US" dirty="0" smtClean="0"/>
              <a:t>Exhale --- exact opposite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the following words.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524000"/>
            <a:ext cx="7772400" cy="4572000"/>
          </a:xfrm>
        </p:spPr>
        <p:txBody>
          <a:bodyPr/>
          <a:lstStyle/>
          <a:p>
            <a:r>
              <a:rPr lang="en-US" b="1" u="sng" dirty="0" smtClean="0"/>
              <a:t>Respiratory System: </a:t>
            </a:r>
            <a:r>
              <a:rPr lang="en-US" dirty="0" smtClean="0"/>
              <a:t>A system that interacts with the environment and with other body systems to bring oxygen to the body and remove carbon dioxide. </a:t>
            </a:r>
          </a:p>
          <a:p>
            <a:endParaRPr lang="en-US" dirty="0" smtClean="0"/>
          </a:p>
          <a:p>
            <a:r>
              <a:rPr lang="en-US" b="1" u="sng" dirty="0" smtClean="0"/>
              <a:t>Cellular Respiration</a:t>
            </a:r>
            <a:r>
              <a:rPr lang="en-US" dirty="0" smtClean="0"/>
              <a:t>: a process in which cells use oxygen to release energy stored in sugars </a:t>
            </a:r>
          </a:p>
          <a:p>
            <a:endParaRPr lang="en-US" dirty="0" smtClean="0"/>
          </a:p>
          <a:p>
            <a:r>
              <a:rPr lang="en-US" b="1" u="sng" dirty="0" smtClean="0"/>
              <a:t>Homeostasis:</a:t>
            </a:r>
            <a:r>
              <a:rPr lang="en-US" dirty="0" smtClean="0"/>
              <a:t> a condition needed for health and functioning in which an organism or cell maintains a relatively stable internal environment.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body needs oxygen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breathe thousands of times a day</a:t>
            </a:r>
          </a:p>
          <a:p>
            <a:r>
              <a:rPr lang="en-US" dirty="0" smtClean="0"/>
              <a:t>Breathing is a sign of life</a:t>
            </a:r>
          </a:p>
          <a:p>
            <a:r>
              <a:rPr lang="en-US" dirty="0" smtClean="0"/>
              <a:t>Body is unable to store very much oxygen</a:t>
            </a:r>
          </a:p>
          <a:p>
            <a:r>
              <a:rPr lang="en-US" dirty="0" smtClean="0"/>
              <a:t>The respiratory system uses both mechanical movement and chemical reactions. </a:t>
            </a:r>
          </a:p>
          <a:p>
            <a:pPr lvl="1"/>
            <a:r>
              <a:rPr lang="en-US" dirty="0" smtClean="0"/>
              <a:t>Air is transported into the lungs with mechanical movement</a:t>
            </a:r>
          </a:p>
          <a:p>
            <a:pPr lvl="1"/>
            <a:r>
              <a:rPr lang="en-US" dirty="0" smtClean="0"/>
              <a:t>Oxygen is used during chemical reactions that releases energy to cells.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533400"/>
            <a:ext cx="7772400" cy="5486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>
                <a:latin typeface="Teen" pitchFamily="2" charset="0"/>
              </a:rPr>
              <a:t>The human body needs oxygen to survive!!!</a:t>
            </a:r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4000" dirty="0" smtClean="0">
                <a:latin typeface="Teen" pitchFamily="2" charset="0"/>
              </a:rPr>
              <a:t>Without oxygen, cells die very quickly!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latin typeface="Teen" pitchFamily="2" charset="0"/>
              </a:rPr>
              <a:t>Respiratory System </a:t>
            </a:r>
            <a:br>
              <a:rPr lang="en-US" sz="4400" dirty="0" smtClean="0">
                <a:latin typeface="Teen" pitchFamily="2" charset="0"/>
              </a:rPr>
            </a:br>
            <a:r>
              <a:rPr lang="en-US" sz="4400" dirty="0" smtClean="0">
                <a:latin typeface="Teen" pitchFamily="2" charset="0"/>
              </a:rPr>
              <a:t>Main Functions</a:t>
            </a:r>
            <a:endParaRPr lang="en-US" sz="4400" dirty="0">
              <a:latin typeface="Tee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981200"/>
            <a:ext cx="7772400" cy="45720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800" dirty="0" smtClean="0">
                <a:latin typeface="Teen" pitchFamily="2" charset="0"/>
              </a:rPr>
              <a:t>Get oxygen from environment!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800" dirty="0" smtClean="0">
                <a:latin typeface="Teen" pitchFamily="2" charset="0"/>
              </a:rPr>
              <a:t>Remove carbon dioxide and other wastes from body!</a:t>
            </a:r>
            <a:endParaRPr lang="en-US" sz="4800" dirty="0">
              <a:latin typeface="Tee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Exchanging O</a:t>
            </a:r>
            <a:r>
              <a:rPr lang="en-US" baseline="-25000" dirty="0" smtClean="0"/>
              <a:t>2</a:t>
            </a:r>
            <a:r>
              <a:rPr lang="en-US" dirty="0" smtClean="0"/>
              <a:t> and 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we inhale a bunch of different gases together.</a:t>
            </a:r>
          </a:p>
          <a:p>
            <a:pPr lvl="1"/>
            <a:r>
              <a:rPr lang="en-US" dirty="0" smtClean="0"/>
              <a:t>20% = oxygen</a:t>
            </a:r>
          </a:p>
          <a:p>
            <a:pPr lvl="1"/>
            <a:r>
              <a:rPr lang="en-US" dirty="0" smtClean="0"/>
              <a:t>&lt;1% = carbon dioxide</a:t>
            </a:r>
          </a:p>
          <a:p>
            <a:pPr lvl="1"/>
            <a:r>
              <a:rPr lang="en-US" dirty="0" smtClean="0"/>
              <a:t>~80%= nitrogen</a:t>
            </a:r>
          </a:p>
          <a:p>
            <a:r>
              <a:rPr lang="en-US" dirty="0" smtClean="0"/>
              <a:t>Air that is exhaled contains a larger amount of carbon dioxide. </a:t>
            </a:r>
          </a:p>
          <a:p>
            <a:pPr lvl="1"/>
            <a:r>
              <a:rPr lang="en-US" dirty="0" smtClean="0"/>
              <a:t>It is important to exhale CO2 because high levels of CO2 can damage and/or destroy cells</a:t>
            </a:r>
          </a:p>
          <a:p>
            <a:r>
              <a:rPr lang="en-US" dirty="0" smtClean="0"/>
              <a:t>Once breathed in, Red blood cells bring oxygen to all parts of the body.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Cellular 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Happens inside your cells</a:t>
            </a:r>
          </a:p>
          <a:p>
            <a:r>
              <a:rPr lang="en-US" dirty="0" smtClean="0"/>
              <a:t>Chemical reaction where oxygen is turned into energy</a:t>
            </a:r>
          </a:p>
          <a:p>
            <a:r>
              <a:rPr lang="en-US" dirty="0" smtClean="0"/>
              <a:t>CR requires glucose (you get from food) and oxygen</a:t>
            </a:r>
          </a:p>
          <a:p>
            <a:pPr lvl="1"/>
            <a:r>
              <a:rPr lang="en-US" dirty="0" smtClean="0"/>
              <a:t>Glucose = sugar</a:t>
            </a:r>
          </a:p>
          <a:p>
            <a:r>
              <a:rPr lang="en-US" dirty="0" smtClean="0"/>
              <a:t>Carbon dioxide is the waste product of cellular respiration and must be removed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808038"/>
          </a:xfrm>
        </p:spPr>
        <p:txBody>
          <a:bodyPr/>
          <a:lstStyle/>
          <a:p>
            <a:r>
              <a:rPr lang="en-US" dirty="0" smtClean="0"/>
              <a:t>Path air travels…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Nose/Mouth</a:t>
            </a:r>
          </a:p>
          <a:p>
            <a:pPr lvl="1"/>
            <a:r>
              <a:rPr lang="en-US" dirty="0" smtClean="0"/>
              <a:t>Both filter out unwanted particles and dirt in air</a:t>
            </a:r>
          </a:p>
          <a:p>
            <a:pPr lvl="1"/>
            <a:r>
              <a:rPr lang="en-US" dirty="0" smtClean="0"/>
              <a:t>Nasal cavity warms air slightly</a:t>
            </a:r>
          </a:p>
          <a:p>
            <a:r>
              <a:rPr lang="en-US" dirty="0" smtClean="0"/>
              <a:t>Trachea (aka windpipe)</a:t>
            </a:r>
          </a:p>
          <a:p>
            <a:pPr lvl="1"/>
            <a:r>
              <a:rPr lang="en-US" dirty="0" smtClean="0"/>
              <a:t>Epiglottis keeps air from entering your stomach and food from entering your lungs</a:t>
            </a:r>
          </a:p>
          <a:p>
            <a:r>
              <a:rPr lang="en-US" dirty="0" smtClean="0"/>
              <a:t>Lungs</a:t>
            </a:r>
          </a:p>
          <a:p>
            <a:pPr lvl="1"/>
            <a:r>
              <a:rPr lang="en-US" dirty="0" smtClean="0"/>
              <a:t>Two large organs, located on either side of your heart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23554" name="Picture 2" descr="http://us.cdn3.123rf.com/168nwm/tribalium123/tribalium1231208/tribalium123120800012/14836449-no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4876800"/>
            <a:ext cx="1009650" cy="1600200"/>
          </a:xfrm>
          <a:prstGeom prst="rect">
            <a:avLst/>
          </a:prstGeom>
          <a:noFill/>
        </p:spPr>
      </p:pic>
      <p:pic>
        <p:nvPicPr>
          <p:cNvPr id="23556" name="Picture 4" descr="http://www.bartleby.com/107/Images/large/image961.gif"/>
          <p:cNvPicPr>
            <a:picLocks noChangeAspect="1" noChangeArrowheads="1"/>
          </p:cNvPicPr>
          <p:nvPr/>
        </p:nvPicPr>
        <p:blipFill>
          <a:blip r:embed="rId3" cstate="print"/>
          <a:srcRect b="47524"/>
          <a:stretch>
            <a:fillRect/>
          </a:stretch>
        </p:blipFill>
        <p:spPr bwMode="auto">
          <a:xfrm>
            <a:off x="3581400" y="4876800"/>
            <a:ext cx="2041814" cy="1371600"/>
          </a:xfrm>
          <a:prstGeom prst="rect">
            <a:avLst/>
          </a:prstGeom>
          <a:noFill/>
        </p:spPr>
      </p:pic>
      <p:pic>
        <p:nvPicPr>
          <p:cNvPr id="23558" name="Picture 6" descr="http://images.clipartlogo.com/files/images/26/263572/polmoni-lungs_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4800600"/>
            <a:ext cx="1800225" cy="1781176"/>
          </a:xfrm>
          <a:prstGeom prst="rect">
            <a:avLst/>
          </a:prstGeom>
          <a:noFill/>
        </p:spPr>
      </p:pic>
      <p:sp>
        <p:nvSpPr>
          <p:cNvPr id="7" name="Right Arrow 6"/>
          <p:cNvSpPr/>
          <p:nvPr/>
        </p:nvSpPr>
        <p:spPr>
          <a:xfrm>
            <a:off x="2514600" y="5181600"/>
            <a:ext cx="1219200" cy="8382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029200" y="5181600"/>
            <a:ext cx="1219200" cy="8382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560" name="Picture 8" descr="https://encrypted-tbn2.gstatic.com/images?q=tbn:ANd9GcRui2N3tG0jcSzjZqN6eae7RzAHs_IQGOJn-5pbN8AvT1nA-l_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088228">
            <a:off x="333867" y="5424572"/>
            <a:ext cx="941012" cy="704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772400" cy="884238"/>
          </a:xfrm>
        </p:spPr>
        <p:txBody>
          <a:bodyPr/>
          <a:lstStyle/>
          <a:p>
            <a:r>
              <a:rPr lang="en-US" dirty="0" smtClean="0"/>
              <a:t>Path air travels…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066800"/>
            <a:ext cx="7772400" cy="4572000"/>
          </a:xfrm>
        </p:spPr>
        <p:txBody>
          <a:bodyPr/>
          <a:lstStyle/>
          <a:p>
            <a:r>
              <a:rPr lang="en-US" dirty="0" smtClean="0"/>
              <a:t>Bronchial Tubes</a:t>
            </a:r>
          </a:p>
          <a:p>
            <a:pPr lvl="1"/>
            <a:r>
              <a:rPr lang="en-US" dirty="0" smtClean="0"/>
              <a:t>Connects trachea and lungs</a:t>
            </a:r>
          </a:p>
          <a:p>
            <a:pPr lvl="1"/>
            <a:r>
              <a:rPr lang="en-US" dirty="0" smtClean="0"/>
              <a:t>Branch out throughout lungs into smaller and smaller tubes</a:t>
            </a:r>
          </a:p>
          <a:p>
            <a:r>
              <a:rPr lang="en-US" dirty="0" smtClean="0"/>
              <a:t>Alveoli</a:t>
            </a:r>
          </a:p>
          <a:p>
            <a:pPr lvl="1"/>
            <a:r>
              <a:rPr lang="en-US" dirty="0" smtClean="0"/>
              <a:t>Located at the end of each branch of the bronchial tubes</a:t>
            </a:r>
          </a:p>
          <a:p>
            <a:pPr lvl="1"/>
            <a:r>
              <a:rPr lang="en-US" dirty="0" smtClean="0"/>
              <a:t>Oxygen passes through the walls of the alveoli and diffused into the blood. </a:t>
            </a:r>
          </a:p>
          <a:p>
            <a:pPr lvl="1"/>
            <a:r>
              <a:rPr lang="en-US" dirty="0" smtClean="0"/>
              <a:t>At the same time carbon dioxide is passed from the blood into the alveoli. </a:t>
            </a:r>
          </a:p>
          <a:p>
            <a:endParaRPr lang="en-US" dirty="0"/>
          </a:p>
        </p:txBody>
      </p:sp>
      <p:pic>
        <p:nvPicPr>
          <p:cNvPr id="22530" name="Picture 2" descr="http://upload.wikimedia.org/wikipedia/commons/8/85/Gray961.png"/>
          <p:cNvPicPr>
            <a:picLocks noChangeAspect="1" noChangeArrowheads="1"/>
          </p:cNvPicPr>
          <p:nvPr/>
        </p:nvPicPr>
        <p:blipFill>
          <a:blip r:embed="rId2" cstate="print"/>
          <a:srcRect t="56997"/>
          <a:stretch>
            <a:fillRect/>
          </a:stretch>
        </p:blipFill>
        <p:spPr bwMode="auto">
          <a:xfrm>
            <a:off x="838200" y="4800600"/>
            <a:ext cx="2924175" cy="1609725"/>
          </a:xfrm>
          <a:prstGeom prst="rect">
            <a:avLst/>
          </a:prstGeom>
          <a:noFill/>
        </p:spPr>
      </p:pic>
      <p:sp>
        <p:nvSpPr>
          <p:cNvPr id="22532" name="AutoShape 4" descr="data:image/jpeg;base64,/9j/4AAQSkZJRgABAQAAAQABAAD/2wCEAAkGBhQSEBQUEhQWFRUWGBgWGBgYFxYaGxYfGBcXHRgfFxsXHCceGRkjGhYYIC8gIycpLS0tFx4xNjAqNSYrLCkBCQoKDgwOGg8PGiwkHyQsKikqKSksLCwsLCwtLCwsLCwsKSktKSwpLS0sLCksLCotLCkpLCksKSwpKSwwKiwsKf/AABEIANwA5QMBIgACEQEDEQH/xAAbAAACAwEBAQAAAAAAAAAAAAAABgQFBwMCAf/EAEkQAAIBAgQDBQMIBgcIAgMAAAECEQADBBIhMQUGQRMiUWFxMoGRBxQVI0JSYqFTcoKxwdEzQ1SSk7LTFiRzg8Lh8PGj0jRjov/EABkBAQADAQEAAAAAAAAAAAAAAAABAwQCBf/EADQRAAIBAgMFBQcEAwEAAAAAAAABAgMREiExBEFRYfATInGBkRQjobHB0eEFMkLxJDNiFf/aAAwDAQACEQMRAD8A3GiiigCiiigCiiigCiuOMxQtoWaTEAAbsSQFA8ySAPM1H+kH/s9342P9WgC9w0sxIvXVncAiPdI0rxb4QRvevNvu8TII6DpOnoK9/SD/ANnu/Gx/q0fSD/2e78bH+rQHg8I2+uvaT9sdY0Pd1iNOupr79EGCDfva/jUEb7EL5/lXr6Qf+z3fjY/1aPpB/wCz3fjY/wBWgPj8LJOl66PRh/FaLfCyJ+uvGRGrL8RCiDX36Qf+z3fjY/1aPpB/7Pd+Nj/VoD4/CyY+uvAgRowE6k6iInXcRsK+2+GEGe2vHyLLH5LR9IP/AGe78bH+rVdx3jd63aVrdoqxcrDhW/qrrD+juaS6Kup+1oCSKAm/Q7R/+Rf/ALyeH6le34WSNL14ak+0vXpqu3hVaOZbsqvzY5mIABZxANwrmb6vuqAJO5BZRBma5/7UXSQVw5y5SWBz51Je2qyMkT3y2WdVEyNiBafRJ/T3vH2l8vw+X7693OGEiO2ujbUMs6Aj7vWZPmBVJd5uurr82YiGkagghlADErCmJ7uvtW4OphoBoCNg8Ebczcd5j2yDHpAG9SqKKAKKKKAKKKKAKKKKAKKKKAKKKqMdxIpfC+Kg/mR/ChKLeiuS3pWao+OcbvWinZqgtlkV7rkns87ZQRbWCwkqCS6gZ51g1BAw0VScT4iVGlV3C+YWuF7Cn61vYO+UfbY+SiDruWUda6SurktWLq39dezf1dolV/Fc1DH0UEp6l/uirKuWGw620VFEKoAHu8Sdz511qCAqJe4tZRir3bakbguoI0nUE+Br1xDF9mkgSxIVF+8x0UenUnoAT0qFi+HsuFZLZJuAFw2xZ5LEnwzNPx8qhkxV3YkfTuH/AE9r/ET+dH07h/09r/ET+dLHKnOYvsgYxn7hn7LjYHwnUeoFOtcwmpq6Lq9CdCWGRB+ncP8Ap7X+In86PpzD/p7X+In86nRRFdlBB+nMP+ntf4ifzqPj+ZbNtAwIugtk+rZDrkd+rAbWzAmSYFWtcsRkGVnyjKZUsRoSCNCesFh7zQFdf5psIRmZtVZvYcxk9qQBmnRjtpkaY6+n5nw43c9RHZ3Zke0ICzmA1K7gamu30LYzE9kktmJ7ok5hD+4zr6+dezwezmLdkkmZOUfanN7zOp60BH/2mw+bL2moJU914EFRqcsAS6jMdNd69X+YbKEKzHMyq4GS4SQzKqwAskksojfWvlzlzDlXXslAcQ0AagsCw8gY1j8tKkXOFWmudo1tS+neI10II98gf3R4CgINvm7DsoIcyQDlytIlC3e0gQFMkmBEGvQ5qw+YKXgnLEqwkvMaETsAZIiGUzrUhOC2FGlpAIA2EQFK9dhlJHvoXgdgQRaQQQRAHTb3Cdtth0oCfRRRQBRRRQBRRRQBRRRQBSxzGYxNs+KfuY/zpnpY5tEXbJ8mHwK/zqUdR1LvCGUHpULGYVbiPbcSjqVYeIYEH8jUnhjTbFebw1NcMhi9YvlrBW6frLJNq6x0koAQ58A9spc8s/lVFwi+bWLt4gyAxywelttBPmZzn3D7NXfHcJF+20xavFbN4RuVzNYnwBYm2fHOi1A4zhpBqym9x3rE0Siq3l7iIvYdDILAAOJ1BGmvhMT7668TxBACIYuXDlU/dH2n/ZXXwJKjrXLyKznh/rbxufYtyiebbXG93sD0udGqp5tsYhLtjEYZgotZxfzSVNs5ScyjU5YJEajWPAseHsKiKiiFUAAeAA0roRXMldWLaVTs5YrX5PnkZJzXw35nj8692xi+8GXZLo10PrDD31o/L3F/nFkMYDr3bg8GG8eR0I8jVTxLgK37F3A3NIGfDt91Z7sedtu7+qU8aR+W+IvZvtbxJcG3Fu/bBK5lEw/d7zRMxMEEiKz37Od9zPYcfa6GBZzhpzXWXjY1W9xZAxRZuON1tiSP1jIVP2iK59heue2wtL923qx9XYaeirI6NUzCogRezChIlcoAWDqIjSK61qPCIP0Qn3rv+Ne/+9R8by4l0IGZ8qsWILu2abV1IBZpXS6dvD4W1FALl7lJmOuIYAC4qBQ4Kh5y6i5JKnKdIns10EV7ucrMWP8AvD5O9CgvoD7KyH9ldCNJmdYMUwUUAs3eWLwDsuJYuSSntKFZmQ5iMxDAKsRGoJGk1K4ly49ycmIuWxlVQssdVOpJzSZUKPUE9TV5RQC7f5WcqVGIeGDB8wZs2ZwxOr6GAE8InTWrHg/Cms9pmutczMWGb7O+m/u0jYVY0UAUUUUAUUUUAUUUUAUUUUAUs85b2D5uP8v8qZqWudR3bJ/GR/8Az/2qVqStSx4M31Yr3f3rjwI/Viu2J3rlh6kHiOCF609tiQHESN1O6sv4lYBh5gVSLcN2yGcAXBKXANldDlePKRI/CynrTCLk1S4nhpS5exFy+LdolWKDKqd1cga67ySxXKIXKO4m/WE8ztZGX83NfwuJtYrDO1tx3GZdt5XONmWSRB02rUvk75n+kLb3rgC30i2yCYURIZZ1i4wJ/ZA1yyaLi+HQNFxZRpVx+FhDe8AyPMCqH5Ir5t45VmRdt3bZ8CbZVlP5N/ercoqpTb3oyVW6dVLczbKKKKxl5FxmBztbYHK1tgwMTodHU+TLI9cp6ClPn/lJrsYvDD/eLQ7w/Sr1B8x0p2ormUVJWZfRrzpSUovTqxnnI/N6hQjmLRMCf6lp1VvBCdvA+R00OkHmjkVvnAv4QqpuGL1tvZed2Hn41PwHGWwa9neOdR7Jkyo8JPtAdJ9Kqp4o916bmbNs7GtarSdm9Y9dMb6KVeOcTYWjdtXmzEZlVSCBHkQfDWa98G5xViyYgi26+yTpnHgo3LeQnerzzbO1xnr4TVTi+MOBKr2akwGuhpY9Bbsr33P4TlNRV4I+I1xDPk3yEiT+sE7iD0zPt3xqKEE5OYbTsy2ibxXRuzGZVPgX9nN+GZ8q7fSgAYujoqqWLMAAAokzBPSvj4m3YC20XWO5atgTHkNAqz9owPE18ucQ7rm7adEVWZi/ZFYAkyFdjtPSgKrCc82mUM6sndkj2oOe4rLp1Ats/moJ6V0vc52gmYK+mhkZYOaCDvqB3tAQRsZqJh+b7R712wUaAWEZmDg3VKkFVaRatu401TN7w8yYVVBFgACEMrbWB2gzDeYGrTGUnSQaAa6KpLfNltrVy6EuZbZAOizJcqQBmmQRrtvpNfMLzdZuXMiBiSYmUiMwWQS8EZjECT5UBeUUUUAUUUUAUUUUAUuc7D6q1/xP+lqY6XudR9Tb/wCIP8r1K1JRI4D/AEYr7xK9lmvPAf6MVW8z3oFRa7J3ka3xGG3qXxLha4m2DoLqd6y517NwQVaNt1APUqWHU16vcor83lZ7YDNM7mJKxtHQVy4BisyQamSVrom9yh4ziO0w5u5cpAYOnVHSQ6nxhgRPUQdjS18lVsnHYb8Nu9cPvAX+NMXPy9il1x7F9cj/AIbmXLbf9pQLZ81tedKXLnGfmWLDfZ7A229GEgj0YKfjW3Z/9M/QxbQ71YeZtnAWJwtgkkk20YkmTLKCf31PqNw21ls21+6ij4KBUmsctWaY6IKXuJ8zZA7BlS2glnYE/ADx6Dc1eYpSUYDcqQPhWQ83lvm4UyB2xnzhO7Pxb4VyX0afaTUTrxv5T2uW3FlmW4SqqxRVhdcxXvN3jpv4nypGwvE8Z2xf5xe881xiD+sGJUjyIqMynY6yY/Oa627Cs2TL765PWhShBWSNFs884VMMbTE9qyS4W22VSoloPhCkwJGsCoVzFs+LW9YC3LdwkB0BMxuraBlYAzlYDQztS/jMLazxEFUZSZ3PZtMDymJ8quG4alvDs1k3IYjOZi2QJgd2O0M9OmskUuUy2eKbS3jpy5iOxvO14wpBGe4dUkyFWfZU/dAEmNzqWXtbt72AbNv77D6xv1Ub2B5uJ/D1rI+X+Nk51JJa2he2zEkqFPfCzooKsTp92JM08cufKDba2FuB+7oXAzDykL3tvI7VLkkrsxS2eeLClcbsJgUtghBqdWJJLMfFmOrH1NdyK4YLiFu8ua06uPwkGPXwPkakVOpnaadmecg3ivK4dRsqjSNht4eldKKEHP5usZcojwgR8KBYWZyiZmYG+uvrqfia6UUAV8Y6ePl4/GonE+LWsOme84Qee58lA1J8hWbce56xONc4fAo6q2hI/pGHqNLa++fMbVZCm5+BXOooePA9c0/K3etXXs2rC22UwWuMrke62coP7Rpp+TxsTcwxxGLuM73iGVTACIJywqgATJPpHhStw75Gptg37n1hdCVX2VTN3xP2mI0mtRtWwqhVEAAADwA2q2rKmo4YebKaUajlin5I9UUUVmNQUu86H6q0P/2f9LUxUtc5H+gH4mPwA/nUrUlE3go7gqm5n1NXvC1hKX+YmlvfUr9xI50mtb7DFXE6E5l9G1/IyPdTnS3zfh47O8PsnI3o23wP+aoXAR1Fb5SL2bCFP0kL6AasR7hE+JFISYK5d7QAfW21VWj7UAQR5Mpn3kdKcebHz2rrdEUIPVsrv+XZfnUThC9niHxH2FW2Lv8Aw2Ht/wDLbvH8JueVbKMsFFyW5r6GarG9ZRfB/JjxyZxMoi4a80soARj9rxX+Xlp0pspL4lwvwqXwnmgrCYj0Fz/7/wA/j41lfezRpccOhcY7HAXBbJjST57/AMqwrHcxvi79wsTkzHKn2VA2gbTHWtW5tOW/Zuowkrt0IDLBnzNyKznifAfm9wmAqOWKuSIA6g9cwkCP51W0z0NiUb8yosibhUjQEdI3OkVM4ZctG7kCiZ3kz8Qa6YEW2JIJJGoUxBjQ7b+lXnLfYXHym0FbocoH51yelayucOI8td9m0KkMwkrIzKQQQd9zTIvZ23GGfvSpLeQjTXy3pZ4pbuNiLxZsq28wYnoIYKB5xr7quMRxMXg1vD2TduLaBL50WFZmEQTqfq2+NQUTed3wI9rh+El1Qur3Fa2HJkKHgHu7a7ehNVPBLGHS41nE3LlmD3bibK23f/D7vhQrXlYO9ghEIZj2tvYHbfcnQClrinFe1+tAgvJgxpJ6x5+FTqmiqVu1i039TS8Vyni7BFy0VxCjUMh7O6B5EGG+NSuFc/sri3dPabaEBbi+R2Vj5aetL3AsViktf7oMQbYZVKDVG7ok22cB0DMTMABR1O9MWH5Ia6wfF3QsDKtqwoUIPAuRJOu/XxNZlCV/d5fI0zrUsNtqalwtlL0X48Rw4ZxuzfH1bgkbqdGHqp1jz2qfWe2uTBZct84uMo1tyArp/wAwH+A99SsVzAHGX5wpAIUkMIHTvlNvMnStcFK3vLLzPHrQpuX+NeXk8hqx/GrNn23APgNT8BSrxLnm65yYW2QTsSMze5RoPfNWWF5NU63HzdYXQfHc1e4Lh1u0ItoF9BqfU7mr04R5mFqcuQiYPkG9iX7TGXGE9Jlz5Tso8h+VO3CuC2cMmSygUdfE+ZO5NTqK5nUlLUmNOMdAoooqssCiiigClnmozesL4Bz8Sv8AKmas2+UDna1g8WO0Vmyoogecseh6EVKJSHnDLFv3UscR799F8XUfFhVfwX5YMDiRkDG2+0MP/D+VWGCIuYy1BBGbNI1BgE/wqY6k2HeoXGrCvh7ocwuUknwyiQfcRPuqbUDi3eyWv0jjN+qveefIhQn7Yrk5Mw4mh+jnzCHhmcdQxJLA+hMe6o/L/FBbuknUNbAIOxGkT4jUj300c48Oh7y9LyFx67N+ev7VZ5w9GY22Q95bZEbgwYIYdRBrfs2F0pxloUbVftKco8x05Z5jITs7pUIvctAyXCgnKLjTlJC5VgT7MkkmBd3Ldt9QRVHylzQBbew2GNxFl2UAEiT3pB9ofw6mvGL4U90h8DZxCI2sPlyx+Alpj1ms8qLi/wAouhXi1v8ARkHmjGNbKKrd0BtCRABgnfbUD31V4lmxmGWZJt5g25MMQc3pMj3DyqBi3dnPbA6TE7EgkQDsYIM+6pPB+MdlbMaENoF0JkjQEeR/Ku5xyVPfxLaNTBLtt3Am8tcC7Pz8/D31GfmRrd2E2zbhRPxphvcWbsFurcYkCSNfPdSdjHXcetUWCOGutnzLbH2kfN3T1yGDK+uo213rJKDTPWp7VGos8i+49bN7BG8DMB82gBMoRJjcjQVX8kWDbxjydOytk+Q7S9PuAFR+N82fV/N8Ge7lcs4ETCNAXqBMGeunvoMXfxdwsz3biyoVspUZgpYjNK6wWPxqLFLrXukr8PiOWKJvHNmBElkXQKoJ0gDrEa70scI5luYVbBUgqp7yA+0AxkHSRIqrtdsbahXvsRGg7PSDppkk/wDavuB5fvXYDo9uzb0ZmTXKJLEDq0TAjeoli0QoqCWKp8bfn6cjauXOItjL92+hIwqgW7QIjtGGruZGaATlAnoaZPm6+FU3BeL4RMIpsuFs2gFjUFdNARuSfz1rjZ+UDCM4XtCs9WUhfj0Hma6Tss2YZwcpPDHJbraePPieuZ1BuYO0AO/iFY+YtqzH9wqt5p5DFwnEYSLd8aldkveTDYN+L41YYq4LvE8MFIItWbl6Rr/SFUX8pNMdcYVK9zR206HZuDs7X9W9fKxm3KXN/Yk2roZUU5XRvaw7df8Al/u3GlO3FeOLZACqbt1oyW1Ili2iyToqkz3j0B3g0mc/8HN8Ni8GO/ZUm5c0C3VX2gs6OyiTm9kQRJOg5/JdxZHIV+oJsydY+3m6l4AgnZBlEAGa4N03glpuNO0U47TT9opKzX7l9evox7UYmNTZB8Icx75E/AVBx+JxCXJAdgEBVbaIUdofPnLHMuyQAw3Htaxe1TcWs4ssxsOoWFAUhPElyJHtxAEnL4itB5BWpxrGOHAswykqYQiDCEGXMHNmJyxIgSda9LxvGKGL2QFRAzMykTltuXGjZZLKsEaDPqNDXtMLxEbXLZnMSWjQmSMsL7GirB1EtvArpZwuN7RGa4MgaGQlZKFhuVXL2kbnaAQILZgBeYK4zW0ZxlYgEr90kbe7b3UV2ooApZ5z5Fs8QTv924BCv/Bh1Gvun3UzVT8W4dda4LlliGFtxBd8uYtbynJOQkKLgkjcj3CU7GFcb+RPF22OS32g6FDP5DX8hWgfJPy7i7BJxSsFVSFL6GSRG+p0za+lNQwOOIk3wGg6AWonII3tk+2CTr1PkB5u4XHhTkuIWJaAcsKIGSJSTLZpk7RG0Gbk4hlqBh+/iLjdLYFoerQ9z8uyHqprnhcNiAijtEkDXMjOf73aCfhUvA4Xs0yk5jLMxiJLMWYx0EkwOgioOSn50ws2BcG9psx/VOjfwP7NZKt75tiz90N2gHire0P3/lW7X7IdWVhIYFSPEEQax7j3AGbPb/rbDEA/eG49xWD760bPUUJd7R5M5q03Up2jqndFxxmxhosXA/ZPcbKl1WC5e4zZmJ0y6Aa9XUda6fO8fZsiwCrJsLiwr5T0RmOUGNp9xpc5W5kFthbuiMsrJGtvNGb9gwJ9B7mi7hAhQYZuyLn2IzWSBq7G1IC6QJtlJLLM1M8dB4XmtxzDDXWJZPR8USuE4i6mHOHPD7t22CcgudkAVJnvyYkEnUTpS3zByJiMj3reHt2hGtq07uY6nXTbooq6PGLuG9qbI+8p7TDn1kZrX7QUfiNXfBebnv28wtqRrDgkK0EiQCJjTQzB0rlVXixJLrxJdHu2u7GOXeKvGTKoJEE94E+MgtE7bCu+C5VuOAuViT0gzr5VqXFOM27J7S5hrTtrDBQDPSSQapk5uxl1x2bgTsoRYHxBP51E53d7F1NSSsK93llsKCl0RcKFlyhjGZSAGgQN/GPPQ19t3A1xkeWUkhYME5VXMBEliGbWIAjfQzZcx8Mv5bjOVdnksRvr/wCbUpo99e/cwzhFAyOq5goAgxbPdMiN9oHhUQSd2y6Mmsi/wfEVw15CuomCrEmdNPEg+BAirbinN9q8qnD3QjahkuARvvsc3UaMKQuHk4y+li22TMRqywwEgmYUQx1M/maducOAYezbthMtvKCMuvf06xrPnVNRNXd8jdHs5yjFxvLrVWd/QpOXeL9liWa4M1ok58o0UTAaPX8iau+b+G4YoXtkSQMuUyoA+4BoCfGk/DX2UzaVyBodIAnpmbf4Vzxitmhlht8g6eZ0hR/4JqnNK1sufXW42SpxxqblZrLu2bduSy876apDjyQws2b1x7mVZVSxY9BIE7nVogbkaCu1/nA5xDFrMjNazSLg65yDGo+ypj7xOqhN7IotsM0iHYeAIYA5BMA5RvM/lFmuGBEWS3421i0Puq0HvGInbQmNp1wglST8zy6zVTaZ33O3pkszVvp7DX2A7a0LFuNMyjtGGoEfcSNurCPskHP+KYS7h79vE2kFqzddmsx0OYsMw6ZhJjwkVz4EjXLi4eAs5VXKIYoSMyyI+ryy0HTStK504N2+Auog7yL2lsDo1vVQPUAr76wzi6q8NPE3UZx2GolqpZSvw+HSLPg/ElxFhLq7MJI8CNGHuII91QOKcNuteDi/2druKVDMs/WAkaGMzaKCIPeil35MOKhhctToyreT3924PcQp/aNMnE+WVv3u0d2jKqlYEEBsxBO8Egfwq6lPHFM83bKHYVpQ3bvAipwPEwFOJMEjNrcnuqwOUzIzlsx17sADQAiRwfhTpdNxr3agKyA5nJ9pNNSQMptkEjUk66io3+xSTJuuxKgEuFbMdCxZSMpkjNEQGYkdAC7yWpBXtrkSxE5SQWKEkkjU/VrE9ZJmYqwyDJRRRQBVNjuCO983FulFItBgpcEhHYsO6wEMGiYkRvBIq5ooBcTly+BrinLaR3rkaKwae/8AbJVp+zssQDXwcsXRqt8jXMwm7BOugJcssg5SwMnfU0yUUBRcJ4Des3QzYhnWGlYIBYsxJIkyTmBnfu+dXtFFAFKXOGAyXExKjTS3d9Ce6T7yV94ptqPxAWzbYXSAjAq0mBBodRdnczHmLlQXR21g5bg1Hg3kfGqrlzjXtF9I+rA/Rxr/AHWaYP4VHhTGcSbU2M0hmyW7g8DqW9VST+sAOtUPMfC0tXUZYW3cHZNG0Ed2PNSB8K00pY/dS0enJkVYqD7aGq15otxxkOQgMl+6sGNTpoekbz5VaYTEW8JaS02gUAL6Db4CjhPO9i9hexLW7OIRQvZtCKxSI7Nj3YaNBMiaX+Yua7VxMlxe8NgPanyql05QlZosVWNVXWhH5r44t6FTx6V85W4gtm79ZoDME9KXeHXpcnQQWkRmKqo1mCCDJAHn18Z2IxZAzGDpMFRIEbGNjHRjOlTNOCuzRSiqmS8h8wV9MRcJ0IXp4kmuvNmNt2LMsZY6Kg3bx08POs4wnG7lol7Z0gSAD3ZOldb2MuXAXuA5m1YmS0dAo6D+NU48TwxLPZsCU56aJb39l0uJC4Xgx2zXUBtsTK5RJJ1mBssBZJP8688Vzk5rlx3LCAxjwnTptJ+FeeHcRWzdU382QFSY2PeAYMF3GUHTXSZ3rnxPiKXkVRMjXpppBAAOm519PCtKpRck73sPaJKElFJNrS3T9S24Xh5tBVISJAghiNftAiNR5xqNDVPxphbuqE9d+oEk+M6ePh0qHw/FXA+UHLoxYxIEDeMw+P8A6qxbhoeLmyBVcscxM94QRMgMHA2nugRrNNpjcjY61ndak7ma9bK4e2kFsjEjoJCxmjULpJO+28iomGtNaXKjMAQC0tuQBrE+gg7aDpUVcB3s+ch9RkE9SNCcviBPSeugr0wuKQZXpJV17sdT03iuJVoOOFPTid0Nkqxk5Sje+9ZjbwoW7KNdt3s14DUhtR108Z6+mtP3LfNq3sCcReIXs5W4dpiCCB4kEaeJisWts2XpIG41PltpHrAp4+TvgDYnW6QcPafME6PcKicwiO6InxkAaTORVHokaNo2OKWOcmrap6+C8d263gV/IGK7PF2NCvee0wII/pFLAa9M2WPICtmrL+a7fY8Sa6NO/hrvvXID+QFagK52dYcUeDOf1SXadnWta8fl/YUUUVpPGCiiigCol7iltbgts0Mcp2aO8WCy0ZRJRgATrFS6XONYbBvecX9LmS2swZhjdVVRgJlu0uAqNSPSgLs4+3v2iagH2l67detebnFLSglriKACTLAQAJMztABPpSqeGYKVy4hh7Rb2e8GS5M9yMzqxIMSQO7vNfWwWBfQO6wzSNpLKo0DLLaWwBEmTFANoxtuYzrMlYzDcCSN94O1dVaRI1FKVvhmEvylu6c7hgp0kKLoYlMoGua2SpJJ6mQIphbg1gmTaQn9UUBNpbxv1mKcNqLYUKOgzKCT66x7qtvoOx+ht/wB0Uu8z8kC4e0wy21eIKkABo2IMaN018tqHUbXFnmDEu+I+pXMQezUDyI7Q+9hl/wCX51249g27HK8AxI8jU7lbh72HcYhQtxQIUEEKp2iNOlRecONqyFQPQ11e2Zel/FCtwLD2HfLibedSMjxIYFdMyx1y5THWT4Vd8V+SQqouYK4LqSH7J47w6ZWETp6Uo4XEsHzjpE+6cpPlBKnyPlWlco8zhIVj9Ux6/wBUx8fwE/A67E1plUnbGnrr4mT2eOcLZrTmvxozOOJ8QuWcRLW+zK6ZVQoEBKwBbJIMEMZkglgZ0AqLjuI9r3bIf06nwGnptFbhzhwK1iLB7RA2WDmHtAdYI18/dWUY+wcMGFh7eWCJCIl3yl4Ob3RVbcaitoX0akqWaVynsM1pmzjMyKWAOgUgHVh5DYedXvDcIH7TMy7gFmMA6DRYEsSZ2jpuKXblnMNFcgzLMxiT131PrXxeJ3l016a/xBH/AJ0q+FGMYvCcvapSnebtuXL5EzirFQNAOmkenxj91ccDyuWUtsArOJHtZdGAjWQOk+NRHvPcMvEdI208I67U2rxawcOEfQrnI8s8EEHrER5gmqqfu27mjaE6+HCtN/EX34W1q4CCpAMt3S0gqpOXXcpqOpykAipl/j6uJmQs5QyhfIEgKIIHnoSesGonEuJ5nldNQf1Y6DyBNR7fChcY5TCwkEnUyoLlQQe6CYExH5V1i7W4VJUHHmecJiFuMVLkAgyfHyJ0IX0I6V0xFhbQKoIC65RlA6anSDcO/kPz638DbsiAZiTJ1knY+emvuqNf4sSGliQCco7oAOubzYyd96xKCcnwPWdRqCe95eC69S+w/EkXCQoAeCD+LXQ+e4ps+RsNGJ1Jtyn97vTHnET7qzFSSFnWfidf3aTW7JaXBYBLdhAtxwqovU3LgAlupg6nyWoTsnJmPalmqUdXZu/F/b7iXzwxe696e6y3VTwiw6LPvbP7orVlOlZp8oGDWyliyu1vD3FnqZa2JPmSJ9TWloNBVNJWnLyO9ukpbPRa071vBNJfA+0UUVpPHCiiigCod7hNp7naMst3dZaO4xKmJiQSdYnUjY1MooCtXl2wBAtiNOrT3QwWDMjKGIHhpEQI9NwCwYlNtQczSDMyGmc06zMzrVhRQEDC8Ds2nD27YVgMuhO0k7TBOp131qfRRQBULi3EexSQJZjlUefn5AVNpc52sv2SXU17JiWHkRqfdAodQV3ZlBzNnym49w5ojSBp4adNaz67ZuuCQGZfGKv7vETibqK+iE79DHTzpy4kllMPCqAQN6Gu+HIyrAYgIxkb6GaGvOjk284WYBUBhlgaMOomYrpiMG1y42UE15N50XIwiNqtp1MF+ZzWoqpbO1ne6HblfnTGMq2kt2cTA7o7Q2nIHTvAgwP3VA5hwZLdpc4XetQQWIuq1vfUnKhI91UfLuCa7fXKSrTmDKYIINaFxjF4mykm72giGR1Uhh1nKAR6g105x3Lry+xndGadsXXnf5iPjeYpsDsuztgAlrSK5ZQDrnuPlCzoNBOoiotyzlXMVUqwXLlfx6+JHn1jSd6teL8pNibAxmFJaCVuWssunRoj28sgjQEg+NJHzx7TNb7p72WdRMbEZlBAI8hEa124xnHI72eTpzs2SmIOcKRpsSeu8/kfU1HvWLuWQjOsxI09dDufTrOlcFxuTNPcBlpVczA5WA39mc0yddOkVZHGlQglCgEaMSTtps2xEd31GlVxoRSzRte2TnO0XkuS65EK2rJnDooEag5swgjr0Ox6+lR1L22AgroSAdwPdPj/AO66vjO0YqYCySI0yyVEwfIQAddJNeXwt64GfKXCAM0axqQDA1iSfSdapp9yo0na5qr3nRU2k7crWT8LZeJHvM7uZkgHvQG0nxJA1qRhsOrElVM6kwJHU6xrr/Go+CDM0IJYnQDcz001rQvk/wDk+a+xuXoW0rkNB1uZfsqV0CTuQfLxIV8SdkxSnThHHNZLrrkSOTeWsNaUYrHXkzgkrZBBIKnTMo1ZpHsgeG+1aBwi1cxF75zeU21AIsWm3UHd3HR2GgHQetTsDy7hrJm3ZtqfEKJ+J1qxrizep5lStHPAnnvfDl9f7M6+UG3nxltPFLKf4l8g/kBWi0gceXtOMWFH37P/AMYuXT/Cn+q6X7pPmadtdqNGH/N/X+goooq88wKKKKAKKKKAKKKKAKKKKAK44y5ltu28Kx+ANdq+ETQGW8bwiiznWAV1EaUvX+aO0QAyDtvTXxvkq4t8Kbo+bOSQsnOI1y+BH4t46darePcm2VtSuh8RSxtjJDBy0LK4aSBJGpMUmcasdviMtsTJrlwa1fuSinRdCfGrPh2HOGxANzXzodJWbPNzl29hFFxSJFRsdzS7rFw6jp40w8f44HTKKTW4Q+IYlNlOum9AtLslcGu3crMl65alpAV2UHTcgGPL3U7cicxHEXHsYlVe6gzpcKrLAEAhtNxI16z5aojYzsu64iPDamn5MeGPcxL4ogi2qG2hP2yxEx4gAb+J8jQ5qpYbjdzHyNhcasXbeVogXE7rD3jceRrNeIfIxiw2S1dR7ZOhLMkfrLB19JraqK7U2jJGTi7ozTg/yKWlQfOLztcO+SAsdAMwJPr+VTbfIWETFmzldAbSvaZbjKwKki5BB1PeQ++n6qvj+CdkW5a/pbLdon4tIZD5MpI9YPSqp5o00a0sVsVrq19PDyva/Io7HybW1aWxF9lO65lGbyZlUMR76a8LhUtoqW1CqogKNABXPh2PW9aW4mzDruDsQw6MDII8RUmiS1RTUqVJPDN6bgooqNxHHLZtPcbZFLHzjoPMnT3103YrScnZCdw5e24079Lfan+6Esj/AK/hT1ST8m2DYrfxD73GyA+OUkuR63HYfs07VTR/bfjmb/1BpVsC/ilH0/IUUUVceeFFFFAFFFee0E5ZExMTrHjHhQHqivNu4GAKkEESCDIIOxB6ivVAFFFFAFFFFAUHOOAuPZV7ILXLRzZRuwIhgPPYj0jrWYcV5qLgq0hhplOhB8wdZrbq5th1LZiq5vGBPx3oWwqYdxkPK+IOHSLyMjP3wGBBIJMGDrBrzzFxRWXT3VpvH+WLOLUC4CGX2XUwyz+RHkaTONfJgLeHuPbuXLrrBCkDUA94ADUmP3ULo1IvN6iMjXWQvEqOtMvBuJItoADz/wDfnUKxxxFs5MvSKOV+TruMa4Uc2UX7UFgSegEjpr5aeNCxvLvHu3cF3HWFyhs11JUgEEZhOYHcRM1syIAAAAANABoB6Uscq8g2sG3aFjdvRGdhAUHfKsmCfEk+7WmmhlqzUnkFFFFCoKKKKAosZh3w11r9lS9tzN60u8/pLY+9HtL9qJ3GtrgeIW7yB7TBlPUfuI3B8jrXZnA30pe4suDVjdN8WLp3a1cAdv1kEi571NVvu5rQ1R99ZNO/FK/qvr8GMdIHO3GWxF1MHh+8S8HwLjoY+xb1Zj4gDoahYvm7EXHOHw7vdLaCLapdPj7JhFj7RCkeVM3KHKXzUG5dhr7CDHs21+4nv3PUjyqly7Xux03s3woLYfe1WnL+Mfq78C74Vw5cPZt2k9lFC+viT5kyffUuiitSVjx5Scm29WFFFFCAooooApa49yg2Jvl+2NtT2J7o7wNk34jwB7YGQdCvWdGWigIPBOHmxYS2xBIkmNgWYsQs/ZGaB5AVOoooAooooAooooAooooAooooCoxfKeFuPnewhY6k6ifXKQCfWrPD4ZbahUUKo2AAAHuFdKKE3bCiiihAUhXeV+J5m/3tWBZiCbt9dCxKjKggQIGnhT7RXE4KepoobRKi242z4q5n3+xnET7WKT/ExJ/eRXofJ3im9vGL/cuN/mu0/wBFV9hA0/8Ap7RuaXkvsIafJbPt4pj+raQf5i1TLHyY4ce1dvuOozqoP+GoP504UVKoU1uOZfqW1S/m/Ky+RC4XwWzhly2LaoDvA1P6xOrH1NTaKKtStoYpScneTuwoooqTkKKKKAKKKKA//9k="/>
          <p:cNvSpPr>
            <a:spLocks noChangeAspect="1" noChangeArrowheads="1"/>
          </p:cNvSpPr>
          <p:nvPr/>
        </p:nvSpPr>
        <p:spPr bwMode="auto">
          <a:xfrm>
            <a:off x="155575" y="-1790700"/>
            <a:ext cx="38957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QUEhQWFRUWGBgWGBgYFxYaGxYfGBcXHRgfFxsXHCceGRkjGhYYIC8gIycpLS0tFx4xNjAqNSYrLCkBCQoKDgwOGg8PGiwkHyQsKikqKSksLCwsLCwtLCwsLCwsKSktKSwpLS0sLCksLCotLCkpLCksKSwpKSwwKiwsKf/AABEIANwA5QMBIgACEQEDEQH/xAAbAAACAwEBAQAAAAAAAAAAAAAABgQFBwMCAf/EAEkQAAIBAgQDBQMIBgcIAgMAAAECEQADBBIhMQUGQRMiUWFxMoGRBxQVI0JSYqFTcoKxwdEzQ1SSk7LTFiRzg8Lh8PGj0jRjov/EABkBAQADAQEAAAAAAAAAAAAAAAABAwQCBf/EADQRAAIBAgMFBQcEAwEAAAAAAAABAgMREiExBEFRYfATInGBkRQjobHB0eEFMkLxJDNiFf/aAAwDAQACEQMRAD8A3GiiigCiiigCiiigCiuOMxQtoWaTEAAbsSQFA8ySAPM1H+kH/s9342P9WgC9w0sxIvXVncAiPdI0rxb4QRvevNvu8TII6DpOnoK9/SD/ANnu/Gx/q0fSD/2e78bH+rQHg8I2+uvaT9sdY0Pd1iNOupr79EGCDfva/jUEb7EL5/lXr6Qf+z3fjY/1aPpB/wCz3fjY/wBWgPj8LJOl66PRh/FaLfCyJ+uvGRGrL8RCiDX36Qf+z3fjY/1aPpB/7Pd+Nj/VoD4/CyY+uvAgRowE6k6iInXcRsK+2+GEGe2vHyLLH5LR9IP/AGe78bH+rVdx3jd63aVrdoqxcrDhW/qrrD+juaS6Kup+1oCSKAm/Q7R/+Rf/ALyeH6le34WSNL14ak+0vXpqu3hVaOZbsqvzY5mIABZxANwrmb6vuqAJO5BZRBma5/7UXSQVw5y5SWBz51Je2qyMkT3y2WdVEyNiBafRJ/T3vH2l8vw+X7693OGEiO2ujbUMs6Aj7vWZPmBVJd5uurr82YiGkagghlADErCmJ7uvtW4OphoBoCNg8Ebczcd5j2yDHpAG9SqKKAKKKKAKKKKAKKKKAKKKKAKKKqMdxIpfC+Kg/mR/ChKLeiuS3pWao+OcbvWinZqgtlkV7rkns87ZQRbWCwkqCS6gZ51g1BAw0VScT4iVGlV3C+YWuF7Cn61vYO+UfbY+SiDruWUda6SurktWLq39dezf1dolV/Fc1DH0UEp6l/uirKuWGw620VFEKoAHu8Sdz511qCAqJe4tZRir3bakbguoI0nUE+Br1xDF9mkgSxIVF+8x0UenUnoAT0qFi+HsuFZLZJuAFw2xZ5LEnwzNPx8qhkxV3YkfTuH/AE9r/ET+dH07h/09r/ET+dLHKnOYvsgYxn7hn7LjYHwnUeoFOtcwmpq6Lq9CdCWGRB+ncP8Ap7X+In86PpzD/p7X+In86nRRFdlBB+nMP+ntf4ifzqPj+ZbNtAwIugtk+rZDrkd+rAbWzAmSYFWtcsRkGVnyjKZUsRoSCNCesFh7zQFdf5psIRmZtVZvYcxk9qQBmnRjtpkaY6+n5nw43c9RHZ3Zke0ICzmA1K7gamu30LYzE9kktmJ7ok5hD+4zr6+dezwezmLdkkmZOUfanN7zOp60BH/2mw+bL2moJU914EFRqcsAS6jMdNd69X+YbKEKzHMyq4GS4SQzKqwAskksojfWvlzlzDlXXslAcQ0AagsCw8gY1j8tKkXOFWmudo1tS+neI10II98gf3R4CgINvm7DsoIcyQDlytIlC3e0gQFMkmBEGvQ5qw+YKXgnLEqwkvMaETsAZIiGUzrUhOC2FGlpAIA2EQFK9dhlJHvoXgdgQRaQQQRAHTb3Cdtth0oCfRRRQBRRRQBRRRQBRRRQBSxzGYxNs+KfuY/zpnpY5tEXbJ8mHwK/zqUdR1LvCGUHpULGYVbiPbcSjqVYeIYEH8jUnhjTbFebw1NcMhi9YvlrBW6frLJNq6x0koAQ58A9spc8s/lVFwi+bWLt4gyAxywelttBPmZzn3D7NXfHcJF+20xavFbN4RuVzNYnwBYm2fHOi1A4zhpBqym9x3rE0Siq3l7iIvYdDILAAOJ1BGmvhMT7668TxBACIYuXDlU/dH2n/ZXXwJKjrXLyKznh/rbxufYtyiebbXG93sD0udGqp5tsYhLtjEYZgotZxfzSVNs5ScyjU5YJEajWPAseHsKiKiiFUAAeAA0roRXMldWLaVTs5YrX5PnkZJzXw35nj8692xi+8GXZLo10PrDD31o/L3F/nFkMYDr3bg8GG8eR0I8jVTxLgK37F3A3NIGfDt91Z7sedtu7+qU8aR+W+IvZvtbxJcG3Fu/bBK5lEw/d7zRMxMEEiKz37Od9zPYcfa6GBZzhpzXWXjY1W9xZAxRZuON1tiSP1jIVP2iK59heue2wtL923qx9XYaeirI6NUzCogRezChIlcoAWDqIjSK61qPCIP0Qn3rv+Ne/+9R8by4l0IGZ8qsWILu2abV1IBZpXS6dvD4W1FALl7lJmOuIYAC4qBQ4Kh5y6i5JKnKdIns10EV7ucrMWP8AvD5O9CgvoD7KyH9ldCNJmdYMUwUUAs3eWLwDsuJYuSSntKFZmQ5iMxDAKsRGoJGk1K4ly49ycmIuWxlVQssdVOpJzSZUKPUE9TV5RQC7f5WcqVGIeGDB8wZs2ZwxOr6GAE8InTWrHg/Cms9pmutczMWGb7O+m/u0jYVY0UAUUUUAUUUUAUUUUAUUUUAUs85b2D5uP8v8qZqWudR3bJ/GR/8Az/2qVqStSx4M31Yr3f3rjwI/Viu2J3rlh6kHiOCF609tiQHESN1O6sv4lYBh5gVSLcN2yGcAXBKXANldDlePKRI/CynrTCLk1S4nhpS5exFy+LdolWKDKqd1cga67ySxXKIXKO4m/WE8ztZGX83NfwuJtYrDO1tx3GZdt5XONmWSRB02rUvk75n+kLb3rgC30i2yCYURIZZ1i4wJ/ZA1yyaLi+HQNFxZRpVx+FhDe8AyPMCqH5Ir5t45VmRdt3bZ8CbZVlP5N/ercoqpTb3oyVW6dVLczbKKKKxl5FxmBztbYHK1tgwMTodHU+TLI9cp6ClPn/lJrsYvDD/eLQ7w/Sr1B8x0p2ormUVJWZfRrzpSUovTqxnnI/N6hQjmLRMCf6lp1VvBCdvA+R00OkHmjkVvnAv4QqpuGL1tvZed2Hn41PwHGWwa9neOdR7Jkyo8JPtAdJ9Kqp4o916bmbNs7GtarSdm9Y9dMb6KVeOcTYWjdtXmzEZlVSCBHkQfDWa98G5xViyYgi26+yTpnHgo3LeQnerzzbO1xnr4TVTi+MOBKr2akwGuhpY9Bbsr33P4TlNRV4I+I1xDPk3yEiT+sE7iD0zPt3xqKEE5OYbTsy2ibxXRuzGZVPgX9nN+GZ8q7fSgAYujoqqWLMAAAokzBPSvj4m3YC20XWO5atgTHkNAqz9owPE18ucQ7rm7adEVWZi/ZFYAkyFdjtPSgKrCc82mUM6sndkj2oOe4rLp1Ats/moJ6V0vc52gmYK+mhkZYOaCDvqB3tAQRsZqJh+b7R712wUaAWEZmDg3VKkFVaRatu401TN7w8yYVVBFgACEMrbWB2gzDeYGrTGUnSQaAa6KpLfNltrVy6EuZbZAOizJcqQBmmQRrtvpNfMLzdZuXMiBiSYmUiMwWQS8EZjECT5UBeUUUUAUUUUAUUUUAUuc7D6q1/xP+lqY6XudR9Tb/wCIP8r1K1JRI4D/AEYr7xK9lmvPAf6MVW8z3oFRa7J3ka3xGG3qXxLha4m2DoLqd6y517NwQVaNt1APUqWHU16vcor83lZ7YDNM7mJKxtHQVy4BisyQamSVrom9yh4ziO0w5u5cpAYOnVHSQ6nxhgRPUQdjS18lVsnHYb8Nu9cPvAX+NMXPy9il1x7F9cj/AIbmXLbf9pQLZ81tedKXLnGfmWLDfZ7A229GEgj0YKfjW3Z/9M/QxbQ71YeZtnAWJwtgkkk20YkmTLKCf31PqNw21ls21+6ij4KBUmsctWaY6IKXuJ8zZA7BlS2glnYE/ADx6Dc1eYpSUYDcqQPhWQ83lvm4UyB2xnzhO7Pxb4VyX0afaTUTrxv5T2uW3FlmW4SqqxRVhdcxXvN3jpv4nypGwvE8Z2xf5xe881xiD+sGJUjyIqMynY6yY/Oa627Cs2TL765PWhShBWSNFs884VMMbTE9qyS4W22VSoloPhCkwJGsCoVzFs+LW9YC3LdwkB0BMxuraBlYAzlYDQztS/jMLazxEFUZSZ3PZtMDymJ8quG4alvDs1k3IYjOZi2QJgd2O0M9OmskUuUy2eKbS3jpy5iOxvO14wpBGe4dUkyFWfZU/dAEmNzqWXtbt72AbNv77D6xv1Ub2B5uJ/D1rI+X+Nk51JJa2he2zEkqFPfCzooKsTp92JM08cufKDba2FuB+7oXAzDykL3tvI7VLkkrsxS2eeLClcbsJgUtghBqdWJJLMfFmOrH1NdyK4YLiFu8ua06uPwkGPXwPkakVOpnaadmecg3ivK4dRsqjSNht4eldKKEHP5usZcojwgR8KBYWZyiZmYG+uvrqfia6UUAV8Y6ePl4/GonE+LWsOme84Qee58lA1J8hWbce56xONc4fAo6q2hI/pGHqNLa++fMbVZCm5+BXOooePA9c0/K3etXXs2rC22UwWuMrke62coP7Rpp+TxsTcwxxGLuM73iGVTACIJywqgATJPpHhStw75Gptg37n1hdCVX2VTN3xP2mI0mtRtWwqhVEAAADwA2q2rKmo4YebKaUajlin5I9UUUVmNQUu86H6q0P/2f9LUxUtc5H+gH4mPwA/nUrUlE3go7gqm5n1NXvC1hKX+YmlvfUr9xI50mtb7DFXE6E5l9G1/IyPdTnS3zfh47O8PsnI3o23wP+aoXAR1Fb5SL2bCFP0kL6AasR7hE+JFISYK5d7QAfW21VWj7UAQR5Mpn3kdKcebHz2rrdEUIPVsrv+XZfnUThC9niHxH2FW2Lv8Aw2Ht/wDLbvH8JueVbKMsFFyW5r6GarG9ZRfB/JjxyZxMoi4a80soARj9rxX+Xlp0pspL4lwvwqXwnmgrCYj0Fz/7/wA/j41lfezRpccOhcY7HAXBbJjST57/AMqwrHcxvi79wsTkzHKn2VA2gbTHWtW5tOW/Zuowkrt0IDLBnzNyKznifAfm9wmAqOWKuSIA6g9cwkCP51W0z0NiUb8yosibhUjQEdI3OkVM4ZctG7kCiZ3kz8Qa6YEW2JIJJGoUxBjQ7b+lXnLfYXHym0FbocoH51yelayucOI8td9m0KkMwkrIzKQQQd9zTIvZ23GGfvSpLeQjTXy3pZ4pbuNiLxZsq28wYnoIYKB5xr7quMRxMXg1vD2TduLaBL50WFZmEQTqfq2+NQUTed3wI9rh+El1Qur3Fa2HJkKHgHu7a7ehNVPBLGHS41nE3LlmD3bibK23f/D7vhQrXlYO9ghEIZj2tvYHbfcnQClrinFe1+tAgvJgxpJ6x5+FTqmiqVu1i039TS8Vyni7BFy0VxCjUMh7O6B5EGG+NSuFc/sri3dPabaEBbi+R2Vj5aetL3AsViktf7oMQbYZVKDVG7ok22cB0DMTMABR1O9MWH5Ia6wfF3QsDKtqwoUIPAuRJOu/XxNZlCV/d5fI0zrUsNtqalwtlL0X48Rw4ZxuzfH1bgkbqdGHqp1jz2qfWe2uTBZct84uMo1tyArp/wAwH+A99SsVzAHGX5wpAIUkMIHTvlNvMnStcFK3vLLzPHrQpuX+NeXk8hqx/GrNn23APgNT8BSrxLnm65yYW2QTsSMze5RoPfNWWF5NU63HzdYXQfHc1e4Lh1u0ItoF9BqfU7mr04R5mFqcuQiYPkG9iX7TGXGE9Jlz5Tso8h+VO3CuC2cMmSygUdfE+ZO5NTqK5nUlLUmNOMdAoooqssCiiigClnmozesL4Bz8Sv8AKmas2+UDna1g8WO0Vmyoogecseh6EVKJSHnDLFv3UscR799F8XUfFhVfwX5YMDiRkDG2+0MP/D+VWGCIuYy1BBGbNI1BgE/wqY6k2HeoXGrCvh7ocwuUknwyiQfcRPuqbUDi3eyWv0jjN+qveefIhQn7Yrk5Mw4mh+jnzCHhmcdQxJLA+hMe6o/L/FBbuknUNbAIOxGkT4jUj300c48Oh7y9LyFx67N+ev7VZ5w9GY22Q95bZEbgwYIYdRBrfs2F0pxloUbVftKco8x05Z5jITs7pUIvctAyXCgnKLjTlJC5VgT7MkkmBd3Ldt9QRVHylzQBbew2GNxFl2UAEiT3pB9ofw6mvGL4U90h8DZxCI2sPlyx+Alpj1ms8qLi/wAouhXi1v8ARkHmjGNbKKrd0BtCRABgnfbUD31V4lmxmGWZJt5g25MMQc3pMj3DyqBi3dnPbA6TE7EgkQDsYIM+6pPB+MdlbMaENoF0JkjQEeR/Ku5xyVPfxLaNTBLtt3Am8tcC7Pz8/D31GfmRrd2E2zbhRPxphvcWbsFurcYkCSNfPdSdjHXcetUWCOGutnzLbH2kfN3T1yGDK+uo213rJKDTPWp7VGos8i+49bN7BG8DMB82gBMoRJjcjQVX8kWDbxjydOytk+Q7S9PuAFR+N82fV/N8Ge7lcs4ETCNAXqBMGeunvoMXfxdwsz3biyoVspUZgpYjNK6wWPxqLFLrXukr8PiOWKJvHNmBElkXQKoJ0gDrEa70scI5luYVbBUgqp7yA+0AxkHSRIqrtdsbahXvsRGg7PSDppkk/wDavuB5fvXYDo9uzb0ZmTXKJLEDq0TAjeoli0QoqCWKp8bfn6cjauXOItjL92+hIwqgW7QIjtGGruZGaATlAnoaZPm6+FU3BeL4RMIpsuFs2gFjUFdNARuSfz1rjZ+UDCM4XtCs9WUhfj0Hma6Tss2YZwcpPDHJbraePPieuZ1BuYO0AO/iFY+YtqzH9wqt5p5DFwnEYSLd8aldkveTDYN+L41YYq4LvE8MFIItWbl6Rr/SFUX8pNMdcYVK9zR206HZuDs7X9W9fKxm3KXN/Yk2roZUU5XRvaw7df8Al/u3GlO3FeOLZACqbt1oyW1Ili2iyToqkz3j0B3g0mc/8HN8Ni8GO/ZUm5c0C3VX2gs6OyiTm9kQRJOg5/JdxZHIV+oJsydY+3m6l4AgnZBlEAGa4N03glpuNO0U47TT9opKzX7l9evox7UYmNTZB8Icx75E/AVBx+JxCXJAdgEBVbaIUdofPnLHMuyQAw3Htaxe1TcWs4ssxsOoWFAUhPElyJHtxAEnL4itB5BWpxrGOHAswykqYQiDCEGXMHNmJyxIgSda9LxvGKGL2QFRAzMykTltuXGjZZLKsEaDPqNDXtMLxEbXLZnMSWjQmSMsL7GirB1EtvArpZwuN7RGa4MgaGQlZKFhuVXL2kbnaAQILZgBeYK4zW0ZxlYgEr90kbe7b3UV2ooApZ5z5Fs8QTv924BCv/Bh1Gvun3UzVT8W4dda4LlliGFtxBd8uYtbynJOQkKLgkjcj3CU7GFcb+RPF22OS32g6FDP5DX8hWgfJPy7i7BJxSsFVSFL6GSRG+p0za+lNQwOOIk3wGg6AWonII3tk+2CTr1PkB5u4XHhTkuIWJaAcsKIGSJSTLZpk7RG0Gbk4hlqBh+/iLjdLYFoerQ9z8uyHqprnhcNiAijtEkDXMjOf73aCfhUvA4Xs0yk5jLMxiJLMWYx0EkwOgioOSn50ws2BcG9psx/VOjfwP7NZKt75tiz90N2gHire0P3/lW7X7IdWVhIYFSPEEQax7j3AGbPb/rbDEA/eG49xWD760bPUUJd7R5M5q03Up2jqndFxxmxhosXA/ZPcbKl1WC5e4zZmJ0y6Aa9XUda6fO8fZsiwCrJsLiwr5T0RmOUGNp9xpc5W5kFthbuiMsrJGtvNGb9gwJ9B7mi7hAhQYZuyLn2IzWSBq7G1IC6QJtlJLLM1M8dB4XmtxzDDXWJZPR8USuE4i6mHOHPD7t22CcgudkAVJnvyYkEnUTpS3zByJiMj3reHt2hGtq07uY6nXTbooq6PGLuG9qbI+8p7TDn1kZrX7QUfiNXfBebnv28wtqRrDgkK0EiQCJjTQzB0rlVXixJLrxJdHu2u7GOXeKvGTKoJEE94E+MgtE7bCu+C5VuOAuViT0gzr5VqXFOM27J7S5hrTtrDBQDPSSQapk5uxl1x2bgTsoRYHxBP51E53d7F1NSSsK93llsKCl0RcKFlyhjGZSAGgQN/GPPQ19t3A1xkeWUkhYME5VXMBEliGbWIAjfQzZcx8Mv5bjOVdnksRvr/wCbUpo99e/cwzhFAyOq5goAgxbPdMiN9oHhUQSd2y6Mmsi/wfEVw15CuomCrEmdNPEg+BAirbinN9q8qnD3QjahkuARvvsc3UaMKQuHk4y+li22TMRqywwEgmYUQx1M/maducOAYezbthMtvKCMuvf06xrPnVNRNXd8jdHs5yjFxvLrVWd/QpOXeL9liWa4M1ok58o0UTAaPX8iau+b+G4YoXtkSQMuUyoA+4BoCfGk/DX2UzaVyBodIAnpmbf4Vzxitmhlht8g6eZ0hR/4JqnNK1sufXW42SpxxqblZrLu2bduSy876apDjyQws2b1x7mVZVSxY9BIE7nVogbkaCu1/nA5xDFrMjNazSLg65yDGo+ypj7xOqhN7IotsM0iHYeAIYA5BMA5RvM/lFmuGBEWS3421i0Puq0HvGInbQmNp1wglST8zy6zVTaZ33O3pkszVvp7DX2A7a0LFuNMyjtGGoEfcSNurCPskHP+KYS7h79vE2kFqzddmsx0OYsMw6ZhJjwkVz4EjXLi4eAs5VXKIYoSMyyI+ryy0HTStK504N2+Auog7yL2lsDo1vVQPUAr76wzi6q8NPE3UZx2GolqpZSvw+HSLPg/ElxFhLq7MJI8CNGHuII91QOKcNuteDi/2druKVDMs/WAkaGMzaKCIPeil35MOKhhctToyreT3924PcQp/aNMnE+WVv3u0d2jKqlYEEBsxBO8Egfwq6lPHFM83bKHYVpQ3bvAipwPEwFOJMEjNrcnuqwOUzIzlsx17sADQAiRwfhTpdNxr3agKyA5nJ9pNNSQMptkEjUk66io3+xSTJuuxKgEuFbMdCxZSMpkjNEQGYkdAC7yWpBXtrkSxE5SQWKEkkjU/VrE9ZJmYqwyDJRRRQBVNjuCO983FulFItBgpcEhHYsO6wEMGiYkRvBIq5ooBcTly+BrinLaR3rkaKwae/8AbJVp+zssQDXwcsXRqt8jXMwm7BOugJcssg5SwMnfU0yUUBRcJ4Des3QzYhnWGlYIBYsxJIkyTmBnfu+dXtFFAFKXOGAyXExKjTS3d9Ce6T7yV94ptqPxAWzbYXSAjAq0mBBodRdnczHmLlQXR21g5bg1Hg3kfGqrlzjXtF9I+rA/Rxr/AHWaYP4VHhTGcSbU2M0hmyW7g8DqW9VST+sAOtUPMfC0tXUZYW3cHZNG0Ed2PNSB8K00pY/dS0enJkVYqD7aGq15otxxkOQgMl+6sGNTpoekbz5VaYTEW8JaS02gUAL6Db4CjhPO9i9hexLW7OIRQvZtCKxSI7Nj3YaNBMiaX+Yua7VxMlxe8NgPanyql05QlZosVWNVXWhH5r44t6FTx6V85W4gtm79ZoDME9KXeHXpcnQQWkRmKqo1mCCDJAHn18Z2IxZAzGDpMFRIEbGNjHRjOlTNOCuzRSiqmS8h8wV9MRcJ0IXp4kmuvNmNt2LMsZY6Kg3bx08POs4wnG7lol7Z0gSAD3ZOldb2MuXAXuA5m1YmS0dAo6D+NU48TwxLPZsCU56aJb39l0uJC4Xgx2zXUBtsTK5RJJ1mBssBZJP8688Vzk5rlx3LCAxjwnTptJ+FeeHcRWzdU382QFSY2PeAYMF3GUHTXSZ3rnxPiKXkVRMjXpppBAAOm519PCtKpRck73sPaJKElFJNrS3T9S24Xh5tBVISJAghiNftAiNR5xqNDVPxphbuqE9d+oEk+M6ePh0qHw/FXA+UHLoxYxIEDeMw+P8A6qxbhoeLmyBVcscxM94QRMgMHA2nugRrNNpjcjY61ndak7ma9bK4e2kFsjEjoJCxmjULpJO+28iomGtNaXKjMAQC0tuQBrE+gg7aDpUVcB3s+ch9RkE9SNCcviBPSeugr0wuKQZXpJV17sdT03iuJVoOOFPTid0Nkqxk5Sje+9ZjbwoW7KNdt3s14DUhtR108Z6+mtP3LfNq3sCcReIXs5W4dpiCCB4kEaeJisWts2XpIG41PltpHrAp4+TvgDYnW6QcPafME6PcKicwiO6InxkAaTORVHokaNo2OKWOcmrap6+C8d263gV/IGK7PF2NCvee0wII/pFLAa9M2WPICtmrL+a7fY8Sa6NO/hrvvXID+QFagK52dYcUeDOf1SXadnWta8fl/YUUUVpPGCiiigCol7iltbgts0Mcp2aO8WCy0ZRJRgATrFS6XONYbBvecX9LmS2swZhjdVVRgJlu0uAqNSPSgLs4+3v2iagH2l67detebnFLSglriKACTLAQAJMztABPpSqeGYKVy4hh7Rb2e8GS5M9yMzqxIMSQO7vNfWwWBfQO6wzSNpLKo0DLLaWwBEmTFANoxtuYzrMlYzDcCSN94O1dVaRI1FKVvhmEvylu6c7hgp0kKLoYlMoGua2SpJJ6mQIphbg1gmTaQn9UUBNpbxv1mKcNqLYUKOgzKCT66x7qtvoOx+ht/wB0Uu8z8kC4e0wy21eIKkABo2IMaN018tqHUbXFnmDEu+I+pXMQezUDyI7Q+9hl/wCX51249g27HK8AxI8jU7lbh72HcYhQtxQIUEEKp2iNOlRecONqyFQPQ11e2Zel/FCtwLD2HfLibedSMjxIYFdMyx1y5THWT4Vd8V+SQqouYK4LqSH7J47w6ZWETp6Uo4XEsHzjpE+6cpPlBKnyPlWlco8zhIVj9Ux6/wBUx8fwE/A67E1plUnbGnrr4mT2eOcLZrTmvxozOOJ8QuWcRLW+zK6ZVQoEBKwBbJIMEMZkglgZ0AqLjuI9r3bIf06nwGnptFbhzhwK1iLB7RA2WDmHtAdYI18/dWUY+wcMGFh7eWCJCIl3yl4Ob3RVbcaitoX0akqWaVynsM1pmzjMyKWAOgUgHVh5DYedXvDcIH7TMy7gFmMA6DRYEsSZ2jpuKXblnMNFcgzLMxiT131PrXxeJ3l016a/xBH/AJ0q+FGMYvCcvapSnebtuXL5EzirFQNAOmkenxj91ccDyuWUtsArOJHtZdGAjWQOk+NRHvPcMvEdI208I67U2rxawcOEfQrnI8s8EEHrER5gmqqfu27mjaE6+HCtN/EX34W1q4CCpAMt3S0gqpOXXcpqOpykAipl/j6uJmQs5QyhfIEgKIIHnoSesGonEuJ5nldNQf1Y6DyBNR7fChcY5TCwkEnUyoLlQQe6CYExH5V1i7W4VJUHHmecJiFuMVLkAgyfHyJ0IX0I6V0xFhbQKoIC65RlA6anSDcO/kPz638DbsiAZiTJ1knY+emvuqNf4sSGliQCco7oAOubzYyd96xKCcnwPWdRqCe95eC69S+w/EkXCQoAeCD+LXQ+e4ps+RsNGJ1Jtyn97vTHnET7qzFSSFnWfidf3aTW7JaXBYBLdhAtxwqovU3LgAlupg6nyWoTsnJmPalmqUdXZu/F/b7iXzwxe696e6y3VTwiw6LPvbP7orVlOlZp8oGDWyliyu1vD3FnqZa2JPmSJ9TWloNBVNJWnLyO9ukpbPRa071vBNJfA+0UUVpPHCiiigCod7hNp7naMst3dZaO4xKmJiQSdYnUjY1MooCtXl2wBAtiNOrT3QwWDMjKGIHhpEQI9NwCwYlNtQczSDMyGmc06zMzrVhRQEDC8Ds2nD27YVgMuhO0k7TBOp131qfRRQBULi3EexSQJZjlUefn5AVNpc52sv2SXU17JiWHkRqfdAodQV3ZlBzNnym49w5ojSBp4adNaz67ZuuCQGZfGKv7vETibqK+iE79DHTzpy4kllMPCqAQN6Gu+HIyrAYgIxkb6GaGvOjk284WYBUBhlgaMOomYrpiMG1y42UE15N50XIwiNqtp1MF+ZzWoqpbO1ne6HblfnTGMq2kt2cTA7o7Q2nIHTvAgwP3VA5hwZLdpc4XetQQWIuq1vfUnKhI91UfLuCa7fXKSrTmDKYIINaFxjF4mykm72giGR1Uhh1nKAR6g105x3Lry+xndGadsXXnf5iPjeYpsDsuztgAlrSK5ZQDrnuPlCzoNBOoiotyzlXMVUqwXLlfx6+JHn1jSd6teL8pNibAxmFJaCVuWssunRoj28sgjQEg+NJHzx7TNb7p72WdRMbEZlBAI8hEa124xnHI72eTpzs2SmIOcKRpsSeu8/kfU1HvWLuWQjOsxI09dDufTrOlcFxuTNPcBlpVczA5WA39mc0yddOkVZHGlQglCgEaMSTtps2xEd31GlVxoRSzRte2TnO0XkuS65EK2rJnDooEag5swgjr0Ox6+lR1L22AgroSAdwPdPj/AO66vjO0YqYCySI0yyVEwfIQAddJNeXwt64GfKXCAM0axqQDA1iSfSdapp9yo0na5qr3nRU2k7crWT8LZeJHvM7uZkgHvQG0nxJA1qRhsOrElVM6kwJHU6xrr/Go+CDM0IJYnQDcz001rQvk/wDk+a+xuXoW0rkNB1uZfsqV0CTuQfLxIV8SdkxSnThHHNZLrrkSOTeWsNaUYrHXkzgkrZBBIKnTMo1ZpHsgeG+1aBwi1cxF75zeU21AIsWm3UHd3HR2GgHQetTsDy7hrJm3ZtqfEKJ+J1qxrizep5lStHPAnnvfDl9f7M6+UG3nxltPFLKf4l8g/kBWi0gceXtOMWFH37P/AMYuXT/Cn+q6X7pPmadtdqNGH/N/X+goooq88wKKKKAKKKKAKKKKAKKKKAK44y5ltu28Kx+ANdq+ETQGW8bwiiznWAV1EaUvX+aO0QAyDtvTXxvkq4t8Kbo+bOSQsnOI1y+BH4t46darePcm2VtSuh8RSxtjJDBy0LK4aSBJGpMUmcasdviMtsTJrlwa1fuSinRdCfGrPh2HOGxANzXzodJWbPNzl29hFFxSJFRsdzS7rFw6jp40w8f44HTKKTW4Q+IYlNlOum9AtLslcGu3crMl65alpAV2UHTcgGPL3U7cicxHEXHsYlVe6gzpcKrLAEAhtNxI16z5aojYzsu64iPDamn5MeGPcxL4ogi2qG2hP2yxEx4gAb+J8jQ5qpYbjdzHyNhcasXbeVogXE7rD3jceRrNeIfIxiw2S1dR7ZOhLMkfrLB19JraqK7U2jJGTi7ozTg/yKWlQfOLztcO+SAsdAMwJPr+VTbfIWETFmzldAbSvaZbjKwKki5BB1PeQ++n6qvj+CdkW5a/pbLdon4tIZD5MpI9YPSqp5o00a0sVsVrq19PDyva/Io7HybW1aWxF9lO65lGbyZlUMR76a8LhUtoqW1CqogKNABXPh2PW9aW4mzDruDsQw6MDII8RUmiS1RTUqVJPDN6bgooqNxHHLZtPcbZFLHzjoPMnT3103YrScnZCdw5e24079Lfan+6Esj/AK/hT1ST8m2DYrfxD73GyA+OUkuR63HYfs07VTR/bfjmb/1BpVsC/ilH0/IUUUVceeFFFFAFFFee0E5ZExMTrHjHhQHqivNu4GAKkEESCDIIOxB6ivVAFFFFAFFFFAUHOOAuPZV7ILXLRzZRuwIhgPPYj0jrWYcV5qLgq0hhplOhB8wdZrbq5th1LZiq5vGBPx3oWwqYdxkPK+IOHSLyMjP3wGBBIJMGDrBrzzFxRWXT3VpvH+WLOLUC4CGX2XUwyz+RHkaTONfJgLeHuPbuXLrrBCkDUA94ADUmP3ULo1IvN6iMjXWQvEqOtMvBuJItoADz/wDfnUKxxxFs5MvSKOV+TruMa4Uc2UX7UFgSegEjpr5aeNCxvLvHu3cF3HWFyhs11JUgEEZhOYHcRM1syIAAAAANABoB6Uscq8g2sG3aFjdvRGdhAUHfKsmCfEk+7WmmhlqzUnkFFFFCoKKKKAosZh3w11r9lS9tzN60u8/pLY+9HtL9qJ3GtrgeIW7yB7TBlPUfuI3B8jrXZnA30pe4suDVjdN8WLp3a1cAdv1kEi571NVvu5rQ1R99ZNO/FK/qvr8GMdIHO3GWxF1MHh+8S8HwLjoY+xb1Zj4gDoahYvm7EXHOHw7vdLaCLapdPj7JhFj7RCkeVM3KHKXzUG5dhr7CDHs21+4nv3PUjyqly7Xux03s3woLYfe1WnL+Mfq78C74Vw5cPZt2k9lFC+viT5kyffUuiitSVjx5Scm29WFFFFCAooooApa49yg2Jvl+2NtT2J7o7wNk34jwB7YGQdCvWdGWigIPBOHmxYS2xBIkmNgWYsQs/ZGaB5AVOoooAooooAooooAooooAooooCoxfKeFuPnewhY6k6ifXKQCfWrPD4ZbahUUKo2AAAHuFdKKE3bCiiihAUhXeV+J5m/3tWBZiCbt9dCxKjKggQIGnhT7RXE4KepoobRKi242z4q5n3+xnET7WKT/ExJ/eRXofJ3im9vGL/cuN/mu0/wBFV9hA0/8Ap7RuaXkvsIafJbPt4pj+raQf5i1TLHyY4ce1dvuOozqoP+GoP504UVKoU1uOZfqW1S/m/Ky+RC4XwWzhly2LaoDvA1P6xOrH1NTaKKtStoYpScneTuwoooqTkKKKKAKKKKA//9k="/>
          <p:cNvSpPr>
            <a:spLocks noChangeAspect="1" noChangeArrowheads="1"/>
          </p:cNvSpPr>
          <p:nvPr/>
        </p:nvSpPr>
        <p:spPr bwMode="auto">
          <a:xfrm>
            <a:off x="155575" y="-1790700"/>
            <a:ext cx="38957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2536" name="Picture 8" descr="http://www.paradoja7.com/wp-content/uploads/2013/12/picture-of-alveol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4495800"/>
            <a:ext cx="2143125" cy="2059287"/>
          </a:xfrm>
          <a:prstGeom prst="rect">
            <a:avLst/>
          </a:prstGeom>
          <a:noFill/>
        </p:spPr>
      </p:pic>
      <p:sp>
        <p:nvSpPr>
          <p:cNvPr id="8" name="Right Arrow 7"/>
          <p:cNvSpPr/>
          <p:nvPr/>
        </p:nvSpPr>
        <p:spPr>
          <a:xfrm>
            <a:off x="3886200" y="5105400"/>
            <a:ext cx="1219200" cy="8382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5401</TotalTime>
  <Words>440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Franklin Gothic Book</vt:lpstr>
      <vt:lpstr>Perpetua</vt:lpstr>
      <vt:lpstr>Teen</vt:lpstr>
      <vt:lpstr>Wingdings 2</vt:lpstr>
      <vt:lpstr>Equity</vt:lpstr>
      <vt:lpstr>Respiratory System</vt:lpstr>
      <vt:lpstr>Define the following words. </vt:lpstr>
      <vt:lpstr>Your body needs oxygen</vt:lpstr>
      <vt:lpstr>PowerPoint Presentation</vt:lpstr>
      <vt:lpstr>Respiratory System  Main Functions</vt:lpstr>
      <vt:lpstr>Exchanging O2 and CO2</vt:lpstr>
      <vt:lpstr>Cellular Respiration</vt:lpstr>
      <vt:lpstr>Path air travels…</vt:lpstr>
      <vt:lpstr>Path air travels…</vt:lpstr>
      <vt:lpstr>PowerPoint Presentation</vt:lpstr>
      <vt:lpstr>Ribs and Diaphragm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Respiratory System</dc:title>
  <dc:creator>kmorrison</dc:creator>
  <cp:lastModifiedBy>Allison Corretorre</cp:lastModifiedBy>
  <cp:revision>23</cp:revision>
  <dcterms:created xsi:type="dcterms:W3CDTF">2014-03-06T17:52:15Z</dcterms:created>
  <dcterms:modified xsi:type="dcterms:W3CDTF">2018-05-09T13:33:41Z</dcterms:modified>
</cp:coreProperties>
</file>