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9144000" cy="6858000"/>
  <p:embeddedFontLst>
    <p:embeddedFont>
      <p:font typeface="Open Sans ExtraBold" panose="020B0604020202020204" charset="0"/>
      <p:bold r:id="rId12"/>
      <p:boldItalic r:id="rId13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138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2.fntdata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1.fntdata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2A86B3-E5BB-47D9-8C62-BE16D2B76787}" type="datetimeFigureOut">
              <a:rPr lang="en-US" smtClean="0"/>
              <a:t>11/9/2017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7CE742-ECAC-42D6-8B72-847D697EE9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0985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buChar char="●"/>
              <a:defRPr sz="1100"/>
            </a:lvl1pPr>
            <a:lvl2pPr lvl="1">
              <a:spcBef>
                <a:spcPts val="0"/>
              </a:spcBef>
              <a:buSzPct val="100000"/>
              <a:buChar char="○"/>
              <a:defRPr sz="1100"/>
            </a:lvl2pPr>
            <a:lvl3pPr lvl="2">
              <a:spcBef>
                <a:spcPts val="0"/>
              </a:spcBef>
              <a:buSzPct val="100000"/>
              <a:buChar char="■"/>
              <a:defRPr sz="1100"/>
            </a:lvl3pPr>
            <a:lvl4pPr lvl="3">
              <a:spcBef>
                <a:spcPts val="0"/>
              </a:spcBef>
              <a:buSzPct val="100000"/>
              <a:buChar char="●"/>
              <a:defRPr sz="1100"/>
            </a:lvl4pPr>
            <a:lvl5pPr lvl="4">
              <a:spcBef>
                <a:spcPts val="0"/>
              </a:spcBef>
              <a:buSzPct val="100000"/>
              <a:buChar char="○"/>
              <a:defRPr sz="1100"/>
            </a:lvl5pPr>
            <a:lvl6pPr lvl="5">
              <a:spcBef>
                <a:spcPts val="0"/>
              </a:spcBef>
              <a:buSzPct val="100000"/>
              <a:buChar char="■"/>
              <a:defRPr sz="1100"/>
            </a:lvl6pPr>
            <a:lvl7pPr lvl="6">
              <a:spcBef>
                <a:spcPts val="0"/>
              </a:spcBef>
              <a:buSzPct val="100000"/>
              <a:buChar char="●"/>
              <a:defRPr sz="1100"/>
            </a:lvl7pPr>
            <a:lvl8pPr lvl="7">
              <a:spcBef>
                <a:spcPts val="0"/>
              </a:spcBef>
              <a:buSzPct val="100000"/>
              <a:buChar char="○"/>
              <a:defRPr sz="1100"/>
            </a:lvl8pPr>
            <a:lvl9pPr lvl="8">
              <a:spcBef>
                <a:spcPts val="0"/>
              </a:spcBef>
              <a:buSzPct val="1000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899153538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2" name="Shape 82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173436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7" name="Shape 87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788748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333689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7" name="Shape 97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2581527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>
            <a:spLocks noGrp="1"/>
          </p:cNvSpPr>
          <p:nvPr>
            <p:ph type="body" idx="1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4" name="Shape 104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5715766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>
            <a:spLocks noGrp="1"/>
          </p:cNvSpPr>
          <p:nvPr>
            <p:ph type="body" idx="1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2" name="Shape 112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635550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 txBox="1">
            <a:spLocks noGrp="1"/>
          </p:cNvSpPr>
          <p:nvPr>
            <p:ph type="body" idx="1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9" name="Shape 119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71037943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>
            <a:spLocks noGrp="1"/>
          </p:cNvSpPr>
          <p:nvPr>
            <p:ph type="body" idx="1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6" name="Shape 126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1552638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14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40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14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ctr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3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ctr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ctr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14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3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742950" marR="0" lvl="1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143000" marR="0" lvl="2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600200" marR="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057400" marR="0" lvl="4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514600" marR="0" lvl="5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971800" marR="0" lvl="6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429000" marR="0" lvl="7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886200" marR="0" lvl="8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14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 rot="5400000">
            <a:off x="4743450" y="2381250"/>
            <a:ext cx="5486400" cy="19431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1"/>
          </p:nvPr>
        </p:nvSpPr>
        <p:spPr>
          <a:xfrm rot="5400000">
            <a:off x="781050" y="514350"/>
            <a:ext cx="5486400" cy="56769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3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742950" marR="0" lvl="1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143000" marR="0" lvl="2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600200" marR="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057400" marR="0" lvl="4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514600" marR="0" lvl="5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971800" marR="0" lvl="6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429000" marR="0" lvl="7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886200" marR="0" lvl="8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14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body" idx="1"/>
          </p:nvPr>
        </p:nvSpPr>
        <p:spPr>
          <a:xfrm rot="5400000">
            <a:off x="2514600" y="152400"/>
            <a:ext cx="4114800" cy="7772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3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742950" marR="0" lvl="1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143000" marR="0" lvl="2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600200" marR="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057400" marR="0" lvl="4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514600" marR="0" lvl="5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971800" marR="0" lvl="6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429000" marR="0" lvl="7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886200" marR="0" lvl="8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14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0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35" name="Shape 35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3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1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14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0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3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742950" marR="0" lvl="1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143000" marR="0" lvl="2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600200" marR="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057400" marR="0" lvl="4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514600" marR="0" lvl="5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971800" marR="0" lvl="6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429000" marR="0" lvl="7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886200" marR="0" lvl="8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1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14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14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20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18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742950" marR="0" lvl="1" indent="-1587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143000" marR="0" lvl="2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600200" marR="0" lvl="3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057400" marR="0" lvl="4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514600" marR="0" lvl="5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971800" marR="0" lvl="6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429000" marR="0" lvl="7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886200" marR="0" lvl="8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20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18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742950" marR="0" lvl="1" indent="-1587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143000" marR="0" lvl="2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600200" marR="0" lvl="3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057400" marR="0" lvl="4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514600" marR="0" lvl="5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971800" marR="0" lvl="6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429000" marR="0" lvl="7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886200" marR="0" lvl="8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14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38100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742950" marR="0" lvl="1" indent="-13335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143000" marR="0" lvl="2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600200" marR="0" lvl="3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057400" marR="0" lvl="4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514600" marR="0" lvl="5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971800" marR="0" lvl="6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429000" marR="0" lvl="7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886200" marR="0" lvl="8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body" idx="2"/>
          </p:nvPr>
        </p:nvSpPr>
        <p:spPr>
          <a:xfrm>
            <a:off x="4648200" y="1981200"/>
            <a:ext cx="38100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742950" marR="0" lvl="1" indent="-13335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143000" marR="0" lvl="2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600200" marR="0" lvl="3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057400" marR="0" lvl="4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514600" marR="0" lvl="5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971800" marR="0" lvl="6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429000" marR="0" lvl="7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886200" marR="0" lvl="8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14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3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742950" marR="0" lvl="1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143000" marR="0" lvl="2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600200" marR="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057400" marR="0" lvl="4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514600" marR="0" lvl="5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971800" marR="0" lvl="6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429000" marR="0" lvl="7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886200" marR="0" lvl="8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14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/>
          <p:nvPr/>
        </p:nvSpPr>
        <p:spPr>
          <a:xfrm>
            <a:off x="3124200" y="381000"/>
            <a:ext cx="3571875" cy="1446212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8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Water Cycle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" name="Shape 89" descr="C:\WINDOWS\DESKTOP\Cheryl's\water cycle circle.gif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14400" y="190500"/>
            <a:ext cx="7302032" cy="647460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4" name="Shape 94" descr="C:\WINDOWS\Desktop\Elaine\Watercycle.gif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52400" y="457200"/>
            <a:ext cx="8822995" cy="598089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-US" sz="6000" b="0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Evaporation</a:t>
            </a:r>
          </a:p>
        </p:txBody>
      </p:sp>
      <p:sp>
        <p:nvSpPr>
          <p:cNvPr id="101" name="Shape 101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Heat energy from the sun causes water in puddles, streams, rivers, seas or lakes to change from a </a:t>
            </a:r>
            <a:r>
              <a:rPr lang="en-US" sz="3200" b="1" i="0" u="sng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liquid</a:t>
            </a:r>
            <a:r>
              <a:rPr lang="en-US" sz="32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to a </a:t>
            </a:r>
            <a:r>
              <a:rPr lang="en-US" sz="3200" b="1" i="0" u="sng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gas</a:t>
            </a:r>
            <a:r>
              <a:rPr lang="en-US" sz="32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(water vapor)</a:t>
            </a:r>
            <a:endParaRPr lang="en-US" sz="32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</a:t>
            </a:r>
            <a:r>
              <a:rPr lang="en-US" sz="32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vapor rises into the air and collects in clouds.   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6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Condensation</a:t>
            </a:r>
          </a:p>
        </p:txBody>
      </p:sp>
      <p:sp>
        <p:nvSpPr>
          <p:cNvPr id="108" name="Shape 108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lang="en-US" sz="3600" b="0" i="0" u="none" strike="noStrike" cap="none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process by which a </a:t>
            </a:r>
            <a:r>
              <a:rPr lang="en-US" sz="3600" b="1" i="0" u="sng" strike="noStrike" cap="none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gas</a:t>
            </a:r>
            <a:r>
              <a:rPr lang="en-US" sz="3600" b="0" i="0" u="none" strike="noStrike" cap="none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changes into a </a:t>
            </a:r>
            <a:r>
              <a:rPr lang="en-US" sz="3600" b="1" i="0" u="sng" strike="noStrike" cap="none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liquid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lang="en-US" sz="3600" b="0" i="0" u="none" strike="noStrike" cap="none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Water </a:t>
            </a:r>
            <a:r>
              <a:rPr lang="en-US" sz="36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vapor collects in clouds. As the clouds cool the water vapor condenses into water </a:t>
            </a:r>
            <a:r>
              <a:rPr lang="en-US" sz="3600" b="0" i="0" u="none" strike="noStrike" cap="none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drops</a:t>
            </a:r>
            <a:r>
              <a:rPr lang="en-US" sz="3600" dirty="0" smtClean="0"/>
              <a:t>, by collecting to dust particles and forming clouds</a:t>
            </a:r>
            <a:endParaRPr lang="en-US" sz="36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marR="0" lvl="0" indent="-342900" algn="l" rtl="0"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</a:pPr>
            <a:endParaRPr sz="36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9" name="Shape 109"/>
          <p:cNvSpPr txBox="1"/>
          <p:nvPr/>
        </p:nvSpPr>
        <p:spPr>
          <a:xfrm>
            <a:off x="3886200" y="-1911350"/>
            <a:ext cx="9144000" cy="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>
    <p:fade thruBlk="1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-US" sz="5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Precipitation</a:t>
            </a:r>
          </a:p>
        </p:txBody>
      </p:sp>
      <p:sp>
        <p:nvSpPr>
          <p:cNvPr id="116" name="Shape 116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lang="en-US" sz="4000" b="0" i="0" u="none" strike="noStrike" cap="none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Any type of liquid or solid that falls to Earth's surface 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lang="en-US" sz="4000" dirty="0" smtClean="0"/>
              <a:t>Occurs because droplets of water grow and become heavy enough to fall</a:t>
            </a:r>
            <a:endParaRPr lang="en-US" sz="4000" b="0" i="0" u="none" strike="noStrike" cap="none" dirty="0" smtClean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endParaRPr lang="en-US" sz="40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marR="0" lvl="0" indent="-342900" algn="l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</a:pPr>
            <a:endParaRPr sz="40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-US" sz="6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Transpiration</a:t>
            </a:r>
          </a:p>
        </p:txBody>
      </p:sp>
      <p:sp>
        <p:nvSpPr>
          <p:cNvPr id="123" name="Shape 123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Transpiration is the process by which plants lose water out of their leaves.  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Transpiration gives evaporation a bit of a hand in getting the water vapor back up into the air.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8" name="Shape 128"/>
          <p:cNvGrpSpPr/>
          <p:nvPr/>
        </p:nvGrpSpPr>
        <p:grpSpPr>
          <a:xfrm>
            <a:off x="6537596" y="3276619"/>
            <a:ext cx="2413580" cy="2043112"/>
            <a:chOff x="6537325" y="3276600"/>
            <a:chExt cx="1920875" cy="2043112"/>
          </a:xfrm>
        </p:grpSpPr>
        <p:sp>
          <p:nvSpPr>
            <p:cNvPr id="129" name="Shape 129"/>
            <p:cNvSpPr txBox="1"/>
            <p:nvPr/>
          </p:nvSpPr>
          <p:spPr>
            <a:xfrm>
              <a:off x="6629400" y="3276600"/>
              <a:ext cx="1625600" cy="45720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r>
                <a:rPr lang="en-US"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Evaporation</a:t>
              </a:r>
            </a:p>
          </p:txBody>
        </p:sp>
        <p:sp>
          <p:nvSpPr>
            <p:cNvPr id="130" name="Shape 130"/>
            <p:cNvSpPr/>
            <p:nvPr/>
          </p:nvSpPr>
          <p:spPr>
            <a:xfrm>
              <a:off x="6629400" y="4343400"/>
              <a:ext cx="485775" cy="976312"/>
            </a:xfrm>
            <a:prstGeom prst="upArrow">
              <a:avLst>
                <a:gd name="adj1" fmla="val 50000"/>
                <a:gd name="adj2" fmla="val 50000"/>
              </a:avLst>
            </a:prstGeom>
            <a:solidFill>
              <a:schemeClr val="accent1"/>
            </a:solidFill>
            <a:ln w="9525" cap="flat" cmpd="sng">
              <a:solidFill>
                <a:schemeClr val="dk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1" name="Shape 131"/>
            <p:cNvSpPr/>
            <p:nvPr/>
          </p:nvSpPr>
          <p:spPr>
            <a:xfrm>
              <a:off x="7315200" y="4343400"/>
              <a:ext cx="485775" cy="976312"/>
            </a:xfrm>
            <a:prstGeom prst="upArrow">
              <a:avLst>
                <a:gd name="adj1" fmla="val 50000"/>
                <a:gd name="adj2" fmla="val 50000"/>
              </a:avLst>
            </a:prstGeom>
            <a:solidFill>
              <a:schemeClr val="accent1"/>
            </a:solidFill>
            <a:ln w="9525" cap="flat" cmpd="sng">
              <a:solidFill>
                <a:schemeClr val="dk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2" name="Shape 132"/>
            <p:cNvSpPr/>
            <p:nvPr/>
          </p:nvSpPr>
          <p:spPr>
            <a:xfrm>
              <a:off x="7924800" y="4343400"/>
              <a:ext cx="485775" cy="976312"/>
            </a:xfrm>
            <a:prstGeom prst="upArrow">
              <a:avLst>
                <a:gd name="adj1" fmla="val 50000"/>
                <a:gd name="adj2" fmla="val 50000"/>
              </a:avLst>
            </a:prstGeom>
            <a:solidFill>
              <a:schemeClr val="accent1"/>
            </a:solidFill>
            <a:ln w="9525" cap="flat" cmpd="sng">
              <a:solidFill>
                <a:schemeClr val="dk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3" name="Shape 133"/>
            <p:cNvSpPr txBox="1"/>
            <p:nvPr/>
          </p:nvSpPr>
          <p:spPr>
            <a:xfrm>
              <a:off x="6537325" y="3733800"/>
              <a:ext cx="1920875" cy="36671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Open Sans ExtraBold"/>
                <a:buNone/>
              </a:pPr>
              <a:r>
                <a:rPr lang="en-US" sz="1800" b="1" i="0" u="none">
                  <a:solidFill>
                    <a:schemeClr val="dk1"/>
                  </a:solidFill>
                  <a:latin typeface="Open Sans ExtraBold"/>
                  <a:ea typeface="Open Sans ExtraBold"/>
                  <a:cs typeface="Open Sans ExtraBold"/>
                  <a:sym typeface="Open Sans ExtraBold"/>
                </a:rPr>
                <a:t>The vapor rises</a:t>
              </a:r>
            </a:p>
          </p:txBody>
        </p:sp>
      </p:grpSp>
      <p:grpSp>
        <p:nvGrpSpPr>
          <p:cNvPr id="134" name="Shape 134"/>
          <p:cNvGrpSpPr/>
          <p:nvPr/>
        </p:nvGrpSpPr>
        <p:grpSpPr>
          <a:xfrm>
            <a:off x="6324508" y="457200"/>
            <a:ext cx="2413496" cy="1781175"/>
            <a:chOff x="6324600" y="457200"/>
            <a:chExt cx="2003400" cy="1781175"/>
          </a:xfrm>
        </p:grpSpPr>
        <p:sp>
          <p:nvSpPr>
            <p:cNvPr id="135" name="Shape 135"/>
            <p:cNvSpPr txBox="1"/>
            <p:nvPr/>
          </p:nvSpPr>
          <p:spPr>
            <a:xfrm>
              <a:off x="6400800" y="990600"/>
              <a:ext cx="1851025" cy="45720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r>
                <a:rPr lang="en-US"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Condensation</a:t>
              </a:r>
            </a:p>
          </p:txBody>
        </p:sp>
        <p:sp>
          <p:nvSpPr>
            <p:cNvPr id="136" name="Shape 136"/>
            <p:cNvSpPr txBox="1"/>
            <p:nvPr/>
          </p:nvSpPr>
          <p:spPr>
            <a:xfrm>
              <a:off x="6324600" y="1447803"/>
              <a:ext cx="2003400" cy="29040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Open Sans ExtraBold"/>
                <a:buNone/>
              </a:pPr>
              <a:r>
                <a:rPr lang="en-US" sz="1800" b="1" i="0" u="none">
                  <a:solidFill>
                    <a:schemeClr val="dk1"/>
                  </a:solidFill>
                  <a:latin typeface="Open Sans ExtraBold"/>
                  <a:ea typeface="Open Sans ExtraBold"/>
                  <a:cs typeface="Open Sans ExtraBold"/>
                  <a:sym typeface="Open Sans ExtraBold"/>
                </a:rPr>
                <a:t>The Clouds form</a:t>
              </a:r>
            </a:p>
          </p:txBody>
        </p:sp>
        <p:sp>
          <p:nvSpPr>
            <p:cNvPr id="137" name="Shape 137"/>
            <p:cNvSpPr/>
            <p:nvPr/>
          </p:nvSpPr>
          <p:spPr>
            <a:xfrm>
              <a:off x="6781800" y="457200"/>
              <a:ext cx="976312" cy="485775"/>
            </a:xfrm>
            <a:prstGeom prst="leftArrow">
              <a:avLst>
                <a:gd name="adj1" fmla="val 50000"/>
                <a:gd name="adj2" fmla="val 50000"/>
              </a:avLst>
            </a:prstGeom>
            <a:solidFill>
              <a:schemeClr val="accent1"/>
            </a:solidFill>
            <a:ln w="9525" cap="flat" cmpd="sng">
              <a:solidFill>
                <a:schemeClr val="dk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8" name="Shape 138"/>
            <p:cNvSpPr/>
            <p:nvPr/>
          </p:nvSpPr>
          <p:spPr>
            <a:xfrm>
              <a:off x="6858000" y="1752600"/>
              <a:ext cx="976312" cy="485775"/>
            </a:xfrm>
            <a:prstGeom prst="leftArrow">
              <a:avLst>
                <a:gd name="adj1" fmla="val 50000"/>
                <a:gd name="adj2" fmla="val 50000"/>
              </a:avLst>
            </a:prstGeom>
            <a:solidFill>
              <a:schemeClr val="accent1"/>
            </a:solidFill>
            <a:ln w="9525" cap="flat" cmpd="sng">
              <a:solidFill>
                <a:schemeClr val="dk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39" name="Shape 139"/>
          <p:cNvGrpSpPr/>
          <p:nvPr/>
        </p:nvGrpSpPr>
        <p:grpSpPr>
          <a:xfrm>
            <a:off x="3657730" y="2895617"/>
            <a:ext cx="1978262" cy="2043112"/>
            <a:chOff x="3657600" y="2895600"/>
            <a:chExt cx="1757362" cy="2043112"/>
          </a:xfrm>
        </p:grpSpPr>
        <p:sp>
          <p:nvSpPr>
            <p:cNvPr id="140" name="Shape 140"/>
            <p:cNvSpPr txBox="1"/>
            <p:nvPr/>
          </p:nvSpPr>
          <p:spPr>
            <a:xfrm>
              <a:off x="3657600" y="2895600"/>
              <a:ext cx="1757362" cy="45720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r>
                <a:rPr lang="en-US"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Precipitation</a:t>
              </a:r>
            </a:p>
          </p:txBody>
        </p:sp>
        <p:grpSp>
          <p:nvGrpSpPr>
            <p:cNvPr id="141" name="Shape 141"/>
            <p:cNvGrpSpPr/>
            <p:nvPr/>
          </p:nvGrpSpPr>
          <p:grpSpPr>
            <a:xfrm>
              <a:off x="3733800" y="3276600"/>
              <a:ext cx="1589087" cy="1662112"/>
              <a:chOff x="3733800" y="3276600"/>
              <a:chExt cx="1589087" cy="1662112"/>
            </a:xfrm>
          </p:grpSpPr>
          <p:sp>
            <p:nvSpPr>
              <p:cNvPr id="142" name="Shape 142"/>
              <p:cNvSpPr txBox="1"/>
              <p:nvPr/>
            </p:nvSpPr>
            <p:spPr>
              <a:xfrm>
                <a:off x="3733800" y="3276600"/>
                <a:ext cx="1589087" cy="36671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ct val="25000"/>
                  <a:buFont typeface="Open Sans ExtraBold"/>
                  <a:buNone/>
                </a:pPr>
                <a:r>
                  <a:rPr lang="en-US" sz="1800" b="1" i="0" u="none">
                    <a:solidFill>
                      <a:schemeClr val="dk1"/>
                    </a:solidFill>
                    <a:latin typeface="Open Sans ExtraBold"/>
                    <a:ea typeface="Open Sans ExtraBold"/>
                    <a:cs typeface="Open Sans ExtraBold"/>
                    <a:sym typeface="Open Sans ExtraBold"/>
                  </a:rPr>
                  <a:t>The rain falls</a:t>
                </a:r>
              </a:p>
            </p:txBody>
          </p:sp>
          <p:sp>
            <p:nvSpPr>
              <p:cNvPr id="143" name="Shape 143"/>
              <p:cNvSpPr/>
              <p:nvPr/>
            </p:nvSpPr>
            <p:spPr>
              <a:xfrm>
                <a:off x="4038600" y="3886200"/>
                <a:ext cx="485775" cy="976312"/>
              </a:xfrm>
              <a:prstGeom prst="downArrow">
                <a:avLst>
                  <a:gd name="adj1" fmla="val 50000"/>
                  <a:gd name="adj2" fmla="val 50000"/>
                </a:avLst>
              </a:prstGeom>
              <a:solidFill>
                <a:schemeClr val="accent1"/>
              </a:solidFill>
              <a:ln w="9525" cap="flat" cmpd="sng">
                <a:solidFill>
                  <a:schemeClr val="dk1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4" name="Shape 144"/>
              <p:cNvSpPr/>
              <p:nvPr/>
            </p:nvSpPr>
            <p:spPr>
              <a:xfrm>
                <a:off x="4724400" y="3962400"/>
                <a:ext cx="485775" cy="976312"/>
              </a:xfrm>
              <a:prstGeom prst="downArrow">
                <a:avLst>
                  <a:gd name="adj1" fmla="val 50000"/>
                  <a:gd name="adj2" fmla="val 50000"/>
                </a:avLst>
              </a:prstGeom>
              <a:solidFill>
                <a:schemeClr val="accent1"/>
              </a:solidFill>
              <a:ln w="9525" cap="flat" cmpd="sng">
                <a:solidFill>
                  <a:schemeClr val="dk1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grpSp>
        <p:nvGrpSpPr>
          <p:cNvPr id="145" name="Shape 145"/>
          <p:cNvGrpSpPr/>
          <p:nvPr/>
        </p:nvGrpSpPr>
        <p:grpSpPr>
          <a:xfrm>
            <a:off x="2438400" y="0"/>
            <a:ext cx="3197408" cy="2874877"/>
            <a:chOff x="2438400" y="0"/>
            <a:chExt cx="3197408" cy="2874877"/>
          </a:xfrm>
        </p:grpSpPr>
        <p:sp>
          <p:nvSpPr>
            <p:cNvPr id="146" name="Shape 146"/>
            <p:cNvSpPr/>
            <p:nvPr/>
          </p:nvSpPr>
          <p:spPr>
            <a:xfrm>
              <a:off x="2438400" y="304800"/>
              <a:ext cx="914400" cy="914400"/>
            </a:xfrm>
            <a:prstGeom prst="lightningBolt">
              <a:avLst/>
            </a:prstGeom>
            <a:solidFill>
              <a:srgbClr val="FFFF00"/>
            </a:solidFill>
            <a:ln w="9525" cap="flat" cmpd="sng">
              <a:solidFill>
                <a:schemeClr val="dk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147" name="Shape 147" descr="C:\WINDOWS\DESKTOP\Cheryl's\cycle picture 2.jpg"/>
            <p:cNvPicPr preferRelativeResize="0"/>
            <p:nvPr/>
          </p:nvPicPr>
          <p:blipFill rotWithShape="1">
            <a:blip r:embed="rId3">
              <a:alphaModFix/>
            </a:blip>
            <a:srcRect l="36952" r="30473" b="44322"/>
            <a:stretch/>
          </p:blipFill>
          <p:spPr>
            <a:xfrm>
              <a:off x="3276600" y="0"/>
              <a:ext cx="2359208" cy="2874877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148" name="Shape 148" descr="C:\WINDOWS\DESKTOP\Cheryl's\cycle picture 2.jpg"/>
          <p:cNvPicPr preferRelativeResize="0"/>
          <p:nvPr/>
        </p:nvPicPr>
        <p:blipFill rotWithShape="1">
          <a:blip r:embed="rId3">
            <a:alphaModFix/>
          </a:blip>
          <a:srcRect t="39929" r="58119" b="8357"/>
          <a:stretch/>
        </p:blipFill>
        <p:spPr>
          <a:xfrm>
            <a:off x="304800" y="3048000"/>
            <a:ext cx="3424657" cy="3195013"/>
          </a:xfrm>
          <a:prstGeom prst="rect">
            <a:avLst/>
          </a:prstGeom>
          <a:noFill/>
          <a:ln>
            <a:noFill/>
          </a:ln>
        </p:spPr>
      </p:pic>
      <p:pic>
        <p:nvPicPr>
          <p:cNvPr id="149" name="Shape 149" descr="C:\WINDOWS\DESKTOP\Cheryl's\cycle picture.jpg"/>
          <p:cNvPicPr preferRelativeResize="0"/>
          <p:nvPr/>
        </p:nvPicPr>
        <p:blipFill rotWithShape="1">
          <a:blip r:embed="rId4">
            <a:alphaModFix/>
          </a:blip>
          <a:srcRect t="88110"/>
          <a:stretch/>
        </p:blipFill>
        <p:spPr>
          <a:xfrm>
            <a:off x="2057400" y="5410200"/>
            <a:ext cx="7086600" cy="52060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50" name="Shape 150"/>
          <p:cNvGrpSpPr/>
          <p:nvPr/>
        </p:nvGrpSpPr>
        <p:grpSpPr>
          <a:xfrm>
            <a:off x="0" y="1371609"/>
            <a:ext cx="3729304" cy="1890712"/>
            <a:chOff x="0" y="1371600"/>
            <a:chExt cx="3460750" cy="1890712"/>
          </a:xfrm>
        </p:grpSpPr>
        <p:sp>
          <p:nvSpPr>
            <p:cNvPr id="151" name="Shape 151"/>
            <p:cNvSpPr txBox="1"/>
            <p:nvPr/>
          </p:nvSpPr>
          <p:spPr>
            <a:xfrm>
              <a:off x="990605" y="1828791"/>
              <a:ext cx="1983900" cy="45720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r>
                <a:rPr lang="en-US" sz="2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Transpiration</a:t>
              </a:r>
            </a:p>
          </p:txBody>
        </p:sp>
        <p:sp>
          <p:nvSpPr>
            <p:cNvPr id="152" name="Shape 152"/>
            <p:cNvSpPr txBox="1"/>
            <p:nvPr/>
          </p:nvSpPr>
          <p:spPr>
            <a:xfrm>
              <a:off x="0" y="1371600"/>
              <a:ext cx="3460750" cy="36671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Open Sans ExtraBold"/>
                <a:buNone/>
              </a:pPr>
              <a:r>
                <a:rPr lang="en-US" sz="1800" b="1" i="0" u="none">
                  <a:solidFill>
                    <a:schemeClr val="dk1"/>
                  </a:solidFill>
                  <a:latin typeface="Open Sans ExtraBold"/>
                  <a:ea typeface="Open Sans ExtraBold"/>
                  <a:cs typeface="Open Sans ExtraBold"/>
                  <a:sym typeface="Open Sans ExtraBold"/>
                </a:rPr>
                <a:t>The movement through plants</a:t>
              </a:r>
            </a:p>
          </p:txBody>
        </p:sp>
        <p:sp>
          <p:nvSpPr>
            <p:cNvPr id="153" name="Shape 153"/>
            <p:cNvSpPr/>
            <p:nvPr/>
          </p:nvSpPr>
          <p:spPr>
            <a:xfrm>
              <a:off x="1066800" y="2286000"/>
              <a:ext cx="485775" cy="976312"/>
            </a:xfrm>
            <a:prstGeom prst="upArrow">
              <a:avLst>
                <a:gd name="adj1" fmla="val 50000"/>
                <a:gd name="adj2" fmla="val 50000"/>
              </a:avLst>
            </a:prstGeom>
            <a:solidFill>
              <a:schemeClr val="accent1"/>
            </a:solidFill>
            <a:ln w="9525" cap="flat" cmpd="sng">
              <a:solidFill>
                <a:schemeClr val="dk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4" name="Shape 154"/>
            <p:cNvSpPr/>
            <p:nvPr/>
          </p:nvSpPr>
          <p:spPr>
            <a:xfrm>
              <a:off x="1752600" y="2286000"/>
              <a:ext cx="485775" cy="976312"/>
            </a:xfrm>
            <a:prstGeom prst="upArrow">
              <a:avLst>
                <a:gd name="adj1" fmla="val 50000"/>
                <a:gd name="adj2" fmla="val 50000"/>
              </a:avLst>
            </a:prstGeom>
            <a:solidFill>
              <a:schemeClr val="accent1"/>
            </a:solidFill>
            <a:ln w="9525" cap="flat" cmpd="sng">
              <a:solidFill>
                <a:schemeClr val="dk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136</Words>
  <Application>Microsoft Office PowerPoint</Application>
  <PresentationFormat>On-screen Show (4:3)</PresentationFormat>
  <Paragraphs>21</Paragraphs>
  <Slides>8</Slides>
  <Notes>8</Notes>
  <HiddenSlides>4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Times New Roman</vt:lpstr>
      <vt:lpstr>Open Sans ExtraBold</vt:lpstr>
      <vt:lpstr>Default Design</vt:lpstr>
      <vt:lpstr>PowerPoint Presentation</vt:lpstr>
      <vt:lpstr>PowerPoint Presentation</vt:lpstr>
      <vt:lpstr>PowerPoint Presentation</vt:lpstr>
      <vt:lpstr>Evaporation</vt:lpstr>
      <vt:lpstr>Condensation</vt:lpstr>
      <vt:lpstr>Precipitation</vt:lpstr>
      <vt:lpstr>Transpiration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Allison Corretorre</dc:creator>
  <cp:lastModifiedBy>Allison Corretorre</cp:lastModifiedBy>
  <cp:revision>4</cp:revision>
  <cp:lastPrinted>2017-11-09T15:01:19Z</cp:lastPrinted>
  <dcterms:modified xsi:type="dcterms:W3CDTF">2017-11-09T15:08:29Z</dcterms:modified>
</cp:coreProperties>
</file>